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28" r:id="rId2"/>
    <p:sldId id="339" r:id="rId3"/>
    <p:sldId id="340" r:id="rId4"/>
    <p:sldId id="341" r:id="rId5"/>
    <p:sldId id="342" r:id="rId6"/>
    <p:sldId id="343" r:id="rId7"/>
    <p:sldId id="346" r:id="rId8"/>
    <p:sldId id="344" r:id="rId9"/>
    <p:sldId id="347" r:id="rId10"/>
    <p:sldId id="385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8" r:id="rId30"/>
    <p:sldId id="366" r:id="rId31"/>
    <p:sldId id="367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7" r:id="rId49"/>
    <p:sldId id="386" r:id="rId50"/>
    <p:sldId id="388" r:id="rId51"/>
    <p:sldId id="389" r:id="rId52"/>
    <p:sldId id="390" r:id="rId53"/>
    <p:sldId id="391" r:id="rId54"/>
    <p:sldId id="338" r:id="rId55"/>
  </p:sldIdLst>
  <p:sldSz cx="12192000" cy="6858000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FF0000"/>
    <a:srgbClr val="978C28"/>
    <a:srgbClr val="000099"/>
    <a:srgbClr val="D3C337"/>
    <a:srgbClr val="FF9933"/>
    <a:srgbClr val="FF6600"/>
    <a:srgbClr val="66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7" autoAdjust="0"/>
    <p:restoredTop sz="90979" autoAdjust="0"/>
  </p:normalViewPr>
  <p:slideViewPr>
    <p:cSldViewPr>
      <p:cViewPr varScale="1">
        <p:scale>
          <a:sx n="98" d="100"/>
          <a:sy n="98" d="100"/>
        </p:scale>
        <p:origin x="111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49E2CB30-4184-4C1B-912F-A6AED0718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86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120" y="3474720"/>
            <a:ext cx="768096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95859DDC-9015-4B39-98F8-9F9A698DF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62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859DDC-9015-4B39-98F8-9F9A698DFEA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3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228A5-DE51-45EB-A51E-AC7C60465EA1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40561574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A6EDE-9D0A-48DF-8DB7-E6E7C6725AE9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27690330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5CB54-6AB1-4B04-9998-2469A6BA0B58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9918823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D2B26-C4DE-45F6-A82F-4DCF9E9E95FB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85348029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249C8-BF7A-4990-B3B9-274312BE8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97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22116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459F9-7608-4E7E-AF0C-31D775524873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17655369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352799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5105401"/>
            <a:ext cx="10972800" cy="990599"/>
          </a:xfrm>
        </p:spPr>
        <p:txBody>
          <a:bodyPr/>
          <a:lstStyle>
            <a:lvl1pPr>
              <a:buFont typeface="Arial" pitchFamily="34" charset="0"/>
              <a:buChar char="­"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4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DB780-8063-410B-88BC-AD4AA3925B34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5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1495704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B3D5E-27DF-4C36-B508-84F53F5E9CA0}" type="datetime1">
              <a:rPr lang="en-US" smtClean="0"/>
              <a:t>5/28/21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37012718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93FF4-33B5-438C-8DD9-E29AB6BB8043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5625991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5A6EA-EB31-4A91-90CD-BB8F6438FCF1}" type="datetime1">
              <a:rPr lang="en-US" smtClean="0"/>
              <a:t>5/28/21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21322879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9C9E2-06BB-41C5-A984-A694C29A16A3}" type="datetime1">
              <a:rPr lang="en-US" smtClean="0"/>
              <a:t>5/28/21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41127196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C2845-9148-4B5B-9562-D246E4219F47}" type="datetime1">
              <a:rPr lang="en-US" smtClean="0"/>
              <a:t>5/28/21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156685482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F83F0-61E2-46D0-B6E3-3CB47DF90001}" type="datetime1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Trang</a:t>
            </a:r>
          </a:p>
        </p:txBody>
      </p:sp>
    </p:spTree>
    <p:extLst>
      <p:ext uri="{BB962C8B-B14F-4D97-AF65-F5344CB8AC3E}">
        <p14:creationId xmlns:p14="http://schemas.microsoft.com/office/powerpoint/2010/main" val="327000721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248400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TRƯỜNG</a:t>
            </a:r>
            <a:r>
              <a:rPr lang="en-US" sz="1050" b="1" baseline="0">
                <a:solidFill>
                  <a:schemeClr val="bg1"/>
                </a:solidFill>
              </a:rPr>
              <a:t> ĐẠI HỌC CÔNG NGHỆ THÔNG TIN, </a:t>
            </a:r>
            <a:r>
              <a:rPr lang="en-US" sz="1050" b="1">
                <a:solidFill>
                  <a:schemeClr val="bg1"/>
                </a:solidFill>
              </a:rPr>
              <a:t>KHU</a:t>
            </a:r>
            <a:r>
              <a:rPr lang="en-US" sz="1050" b="1" baseline="0">
                <a:solidFill>
                  <a:schemeClr val="bg1"/>
                </a:solidFill>
              </a:rPr>
              <a:t> PHỐ 6, PHƯỜNG LINH TRUNG, QUẬN THỦ ĐỨC, TP. HỒ CHÍ MINH</a:t>
            </a:r>
            <a:endParaRPr lang="en-US" sz="1050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422400" y="6520190"/>
            <a:ext cx="934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>
                <a:solidFill>
                  <a:schemeClr val="bg1"/>
                </a:solidFill>
              </a:rPr>
              <a:t>[T] 028 3725 2002 101     |     [F] 028 3725 2148     |</a:t>
            </a:r>
            <a:r>
              <a:rPr lang="de-DE" sz="1100" b="1" baseline="0">
                <a:solidFill>
                  <a:schemeClr val="bg1"/>
                </a:solidFill>
              </a:rPr>
              <a:t>    </a:t>
            </a:r>
            <a:r>
              <a:rPr lang="de-DE" sz="1100" b="1">
                <a:solidFill>
                  <a:schemeClr val="bg1"/>
                </a:solidFill>
              </a:rPr>
              <a:t> [W] www.uit.edu.vn     |     [E] info@uit.edu.vn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379200" y="63246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A916C17-A3B0-4CE4-88CA-9129F443D2C0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─"/>
        <a:defRPr sz="3200">
          <a:solidFill>
            <a:srgbClr val="0066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+"/>
        <a:defRPr sz="2800">
          <a:solidFill>
            <a:srgbClr val="0066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6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.ai/machine-learning-yearn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4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66FF"/>
                </a:solidFill>
              </a:rPr>
              <a:t>CHƯƠNG 4</a:t>
            </a:r>
            <a:br>
              <a:rPr lang="en-US" altLang="en-US"/>
            </a:br>
            <a:r>
              <a:rPr lang="en-US" altLang="en-US"/>
              <a:t>MẠNG NEURAL TÍCH CHẬP (P1)</a:t>
            </a:r>
            <a:endParaRPr lang="en-US" b="1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FA64EDF-8F8A-4AF6-A64B-C1F830B757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defTabSz="-13871574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008000"/>
                </a:solidFill>
              </a:rPr>
              <a:t>Khoa Khoa </a:t>
            </a:r>
            <a:r>
              <a:rPr lang="en-US" sz="2800" dirty="0" err="1">
                <a:solidFill>
                  <a:srgbClr val="008000"/>
                </a:solidFill>
              </a:rPr>
              <a:t>học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và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Kỹ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thuật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thông</a:t>
            </a:r>
            <a:r>
              <a:rPr lang="en-US" sz="2800" dirty="0">
                <a:solidFill>
                  <a:srgbClr val="008000"/>
                </a:solidFill>
              </a:rPr>
              <a:t> tin</a:t>
            </a:r>
          </a:p>
          <a:p>
            <a:pPr defTabSz="-13871574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rgbClr val="008000"/>
                </a:solidFill>
              </a:rPr>
              <a:t>Bộ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môn</a:t>
            </a:r>
            <a:r>
              <a:rPr lang="en-US" sz="2800" dirty="0">
                <a:solidFill>
                  <a:srgbClr val="008000"/>
                </a:solidFill>
              </a:rPr>
              <a:t> Khoa </a:t>
            </a:r>
            <a:r>
              <a:rPr lang="en-US" sz="2800" dirty="0" err="1">
                <a:solidFill>
                  <a:srgbClr val="008000"/>
                </a:solidFill>
              </a:rPr>
              <a:t>học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dữ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liệu</a:t>
            </a:r>
            <a:endParaRPr lang="en-US" sz="2800" dirty="0">
              <a:solidFill>
                <a:srgbClr val="008000"/>
              </a:solidFill>
            </a:endParaRPr>
          </a:p>
          <a:p>
            <a:pPr algn="l" defTabSz="-13871574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  <a:p>
            <a:pPr defTabSz="-13871574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438040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951-87B5-5642-8563-AC6BA68E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5AB2-94D4-B848-A764-8E20AF0D5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Trong xử lý tín hiệu số, </a:t>
            </a:r>
            <a:r>
              <a:rPr lang="en-US">
                <a:solidFill>
                  <a:srgbClr val="FF0000"/>
                </a:solidFill>
              </a:rPr>
              <a:t>để đo độ tương quan </a:t>
            </a:r>
            <a:r>
              <a:rPr lang="en-US"/>
              <a:t>(similarity measurement) của 2 tín hiệu, người ta dùng phép tín </a:t>
            </a:r>
            <a:r>
              <a:rPr lang="en-US">
                <a:solidFill>
                  <a:srgbClr val="FF0000"/>
                </a:solidFill>
              </a:rPr>
              <a:t>cross-correlation</a:t>
            </a:r>
            <a:r>
              <a:rPr lang="en-US"/>
              <a:t> (tạm dịch là tương quan chéo).  </a:t>
            </a:r>
          </a:p>
          <a:p>
            <a:r>
              <a:rPr lang="en-US"/>
              <a:t>Bản chất của phép tính tương quan chéo là toán tử </a:t>
            </a:r>
            <a:r>
              <a:rPr lang="en-US">
                <a:solidFill>
                  <a:srgbClr val="FF0000"/>
                </a:solidFill>
              </a:rPr>
              <a:t>dot product </a:t>
            </a:r>
            <a:r>
              <a:rPr lang="en-US"/>
              <a:t>– hoặc còn gọi là </a:t>
            </a:r>
            <a:r>
              <a:rPr lang="en-US">
                <a:solidFill>
                  <a:srgbClr val="FF0000"/>
                </a:solidFill>
              </a:rPr>
              <a:t>scalar product: </a:t>
            </a:r>
            <a:endParaRPr lang="en-US"/>
          </a:p>
          <a:p>
            <a:pPr lvl="1"/>
            <a:r>
              <a:rPr lang="en-US" i="1">
                <a:solidFill>
                  <a:srgbClr val="FF0000"/>
                </a:solidFill>
              </a:rPr>
              <a:t>Input</a:t>
            </a:r>
            <a:r>
              <a:rPr lang="en-US"/>
              <a:t>: 2 dãy số có </a:t>
            </a:r>
            <a:r>
              <a:rPr lang="en-US" u="sng"/>
              <a:t>cùng độ dài </a:t>
            </a:r>
            <a:r>
              <a:rPr lang="en-US"/>
              <a:t>(two equal-length sequence).</a:t>
            </a:r>
          </a:p>
          <a:p>
            <a:pPr lvl="1"/>
            <a:r>
              <a:rPr lang="en-US" i="1">
                <a:solidFill>
                  <a:srgbClr val="FF0000"/>
                </a:solidFill>
              </a:rPr>
              <a:t>Output</a:t>
            </a:r>
            <a:r>
              <a:rPr lang="en-US"/>
              <a:t>: 1 con số (single number).</a:t>
            </a:r>
          </a:p>
          <a:p>
            <a:r>
              <a:rPr lang="en-US"/>
              <a:t>Trong deep learning, phép tính </a:t>
            </a:r>
            <a:r>
              <a:rPr lang="en-US">
                <a:solidFill>
                  <a:srgbClr val="FF0000"/>
                </a:solidFill>
              </a:rPr>
              <a:t>cross-correlation </a:t>
            </a:r>
            <a:r>
              <a:rPr lang="en-US"/>
              <a:t>được gọi là </a:t>
            </a:r>
            <a:r>
              <a:rPr lang="en-US" b="1">
                <a:solidFill>
                  <a:srgbClr val="FF0000"/>
                </a:solidFill>
              </a:rPr>
              <a:t>tích chập – convolution operator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700830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685386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635452"/>
              </p:ext>
            </p:extLst>
          </p:nvPr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73869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652894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56096" y="518958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</p:spTree>
    <p:extLst>
      <p:ext uri="{BB962C8B-B14F-4D97-AF65-F5344CB8AC3E}">
        <p14:creationId xmlns:p14="http://schemas.microsoft.com/office/powerpoint/2010/main" val="1214699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7566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930229"/>
              </p:ext>
            </p:extLst>
          </p:nvPr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89553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rgbClr val="008000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2581339" y="1665989"/>
            <a:ext cx="3124200" cy="551885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9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+ 0*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+ 8*(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+ 2*(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1731498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7108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86310"/>
              </p:ext>
            </p:extLst>
          </p:nvPr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92523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rgbClr val="008000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3163071" y="1622836"/>
            <a:ext cx="3124200" cy="523220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9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0*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+ 9*(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+ 5*(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3442572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15319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551956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>
                          <a:solidFill>
                            <a:srgbClr val="008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3743785" y="1622836"/>
            <a:ext cx="2543486" cy="289177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9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3278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528105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7671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>
                          <a:solidFill>
                            <a:srgbClr val="008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4347377" y="1622836"/>
            <a:ext cx="1939894" cy="227819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509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617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077710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953145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rgbClr val="008000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2566715" y="1652114"/>
            <a:ext cx="3224485" cy="494175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78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+0*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+ 2*(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48061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88752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71344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rgbClr val="008000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2566715" y="1652114"/>
            <a:ext cx="3224485" cy="494175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+ 5*(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2983644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27067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1102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3711935" y="1681680"/>
            <a:ext cx="2259374" cy="433129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+ 7*(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3220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42200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15298" y="16195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872699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4222618" y="1796824"/>
            <a:ext cx="2259374" cy="433129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+ 8*(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44250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A9E-3E6F-1146-9C14-9ABBF0AC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E9F1B-A3D7-544F-BF37-EA888805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Dẫn nhập.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Tích chập (Convolutional).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Padding &amp; Strides.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Tích chập trên nhiều lớp (Convolutional over volumes).</a:t>
            </a:r>
          </a:p>
        </p:txBody>
      </p:sp>
    </p:spTree>
    <p:extLst>
      <p:ext uri="{BB962C8B-B14F-4D97-AF65-F5344CB8AC3E}">
        <p14:creationId xmlns:p14="http://schemas.microsoft.com/office/powerpoint/2010/main" val="137479580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27138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15298" y="16195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057385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2452790" y="2627065"/>
            <a:ext cx="3033609" cy="433129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+ 0*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8897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282874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15298" y="16195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09429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3200400" y="2627065"/>
            <a:ext cx="2285999" cy="326965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+ 5*(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+ 6*(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21155228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869272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15298" y="16195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96255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3692493" y="2627065"/>
            <a:ext cx="1793906" cy="326965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+ 7*(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+ 2*(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1320119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29241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15298" y="16195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655552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4433941" y="2627065"/>
            <a:ext cx="1052457" cy="245599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+ 8*(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+ 8*(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-7</a:t>
            </a:r>
          </a:p>
        </p:txBody>
      </p:sp>
    </p:spTree>
    <p:extLst>
      <p:ext uri="{BB962C8B-B14F-4D97-AF65-F5344CB8AC3E}">
        <p14:creationId xmlns:p14="http://schemas.microsoft.com/office/powerpoint/2010/main" val="94476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500882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15298" y="16195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424051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2438401" y="2627065"/>
            <a:ext cx="3047998" cy="523220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0*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+ 5*(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1220958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947507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15298" y="16195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40956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3047999" y="2627065"/>
            <a:ext cx="2438399" cy="523220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+ 6*(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+ 2*(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339049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235286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15298" y="16195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070181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3047999" y="2627065"/>
            <a:ext cx="2438399" cy="523220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1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+5*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+7*(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+ 2*(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3328062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77511"/>
              </p:ext>
            </p:extLst>
          </p:nvPr>
        </p:nvGraphicFramePr>
        <p:xfrm>
          <a:off x="596900" y="1295400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6x6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32735" y="432014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15298" y="16195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37650"/>
              </p:ext>
            </p:extLst>
          </p:nvPr>
        </p:nvGraphicFramePr>
        <p:xfrm>
          <a:off x="9220200" y="2025465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10273980" y="459524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4x4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237E0C51-3990-D548-8395-F52690619C5E}"/>
              </a:ext>
            </a:extLst>
          </p:cNvPr>
          <p:cNvSpPr/>
          <p:nvPr/>
        </p:nvSpPr>
        <p:spPr>
          <a:xfrm>
            <a:off x="4114800" y="2627065"/>
            <a:ext cx="1371598" cy="523220"/>
          </a:xfrm>
          <a:prstGeom prst="curvedDownArrow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389D7-C296-3E49-A1BE-8196BD8ABE45}"/>
              </a:ext>
            </a:extLst>
          </p:cNvPr>
          <p:cNvSpPr txBox="1"/>
          <p:nvPr/>
        </p:nvSpPr>
        <p:spPr>
          <a:xfrm>
            <a:off x="3352800" y="5541472"/>
            <a:ext cx="869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+8*(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+ 8*(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+ 9*(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)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-16</a:t>
            </a:r>
          </a:p>
        </p:txBody>
      </p:sp>
    </p:spTree>
    <p:extLst>
      <p:ext uri="{BB962C8B-B14F-4D97-AF65-F5344CB8AC3E}">
        <p14:creationId xmlns:p14="http://schemas.microsoft.com/office/powerpoint/2010/main" val="901948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8DAC-3655-DA4A-85FA-B75E3101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Ảnh hưởng của việc tích chập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732EA-339E-7148-B519-0E17980C1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89751"/>
              </p:ext>
            </p:extLst>
          </p:nvPr>
        </p:nvGraphicFramePr>
        <p:xfrm>
          <a:off x="533400" y="1417638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AA3C0C-C578-C944-8E4F-2837C06C8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372491"/>
              </p:ext>
            </p:extLst>
          </p:nvPr>
        </p:nvGraphicFramePr>
        <p:xfrm>
          <a:off x="5562600" y="1946636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286961-C392-8C4D-B024-84622B574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272707"/>
              </p:ext>
            </p:extLst>
          </p:nvPr>
        </p:nvGraphicFramePr>
        <p:xfrm>
          <a:off x="9173088" y="1600200"/>
          <a:ext cx="2409312" cy="233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17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21FAB-6DF5-4743-B516-E00D7C222C6B}"/>
                  </a:ext>
                </a:extLst>
              </p:cNvPr>
              <p:cNvSpPr txBox="1"/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21FAB-6DF5-4743-B516-E00D7C222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CF403-0B84-AC4E-8880-8EE53B9603BB}"/>
                  </a:ext>
                </a:extLst>
              </p:cNvPr>
              <p:cNvSpPr txBox="1"/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CF403-0B84-AC4E-8880-8EE53B960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0E1C65C-830F-6C4C-A3FD-888961A40383}"/>
              </a:ext>
            </a:extLst>
          </p:cNvPr>
          <p:cNvSpPr txBox="1"/>
          <p:nvPr/>
        </p:nvSpPr>
        <p:spPr>
          <a:xfrm>
            <a:off x="2133600" y="409733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6x6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2431F-2D46-7E4A-972B-5BE99D09C724}"/>
              </a:ext>
            </a:extLst>
          </p:cNvPr>
          <p:cNvSpPr txBox="1"/>
          <p:nvPr/>
        </p:nvSpPr>
        <p:spPr>
          <a:xfrm>
            <a:off x="6194062" y="34290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3x3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B692F-A666-4A43-918F-D8B67C557D9C}"/>
              </a:ext>
            </a:extLst>
          </p:cNvPr>
          <p:cNvSpPr txBox="1"/>
          <p:nvPr/>
        </p:nvSpPr>
        <p:spPr>
          <a:xfrm>
            <a:off x="10099462" y="393691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4x4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17EFEE-5090-E045-9405-D4A9E3C2BC25}"/>
              </a:ext>
            </a:extLst>
          </p:cNvPr>
          <p:cNvGrpSpPr/>
          <p:nvPr/>
        </p:nvGrpSpPr>
        <p:grpSpPr>
          <a:xfrm>
            <a:off x="1897961" y="4700970"/>
            <a:ext cx="1004677" cy="1017984"/>
            <a:chOff x="1897039" y="5745706"/>
            <a:chExt cx="1337480" cy="98264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9828F4-D70D-484A-A8C2-0985CDDD2664}"/>
                </a:ext>
              </a:extLst>
            </p:cNvPr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F3796A-8487-534B-B738-588FE0819310}"/>
                </a:ext>
              </a:extLst>
            </p:cNvPr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AC0B4E-8298-F14D-82D0-FEBAE9B0298B}"/>
              </a:ext>
            </a:extLst>
          </p:cNvPr>
          <p:cNvGrpSpPr/>
          <p:nvPr/>
        </p:nvGrpSpPr>
        <p:grpSpPr>
          <a:xfrm>
            <a:off x="9897852" y="4777375"/>
            <a:ext cx="992639" cy="982640"/>
            <a:chOff x="6403075" y="5717739"/>
            <a:chExt cx="2006220" cy="9826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3BBF60-A5F5-CF4E-B807-0D5074A6CFDD}"/>
                </a:ext>
              </a:extLst>
            </p:cNvPr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417661-E352-C741-AF35-67D340704D96}"/>
                </a:ext>
              </a:extLst>
            </p:cNvPr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64D194-E1A5-C548-9150-C2B210FE8634}"/>
                  </a:ext>
                </a:extLst>
              </p:cNvPr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35FA52-11FE-FD41-808A-347B9B2B6A18}"/>
                  </a:ext>
                </a:extLst>
              </p:cNvPr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BBF3BA-EFC8-B743-847E-3F8920FCAB3D}"/>
              </a:ext>
            </a:extLst>
          </p:cNvPr>
          <p:cNvGrpSpPr/>
          <p:nvPr/>
        </p:nvGrpSpPr>
        <p:grpSpPr>
          <a:xfrm rot="10800000">
            <a:off x="5981648" y="4718641"/>
            <a:ext cx="981390" cy="982640"/>
            <a:chOff x="6403075" y="5717739"/>
            <a:chExt cx="2006220" cy="9826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A2F0A95-7610-A542-9E1E-2A11A7A96465}"/>
                </a:ext>
              </a:extLst>
            </p:cNvPr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8C17ACE-EA14-FF44-984B-CC4161D92C05}"/>
                  </a:ext>
                </a:extLst>
              </p:cNvPr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A6E81B5-9504-4041-9C3D-A769403FB600}"/>
                  </a:ext>
                </a:extLst>
              </p:cNvPr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C4B8E4-9B52-594A-81E8-569C695A0190}"/>
                </a:ext>
              </a:extLst>
            </p:cNvPr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33C00B49-C574-2A48-ACA8-4C8546B4947F}"/>
              </a:ext>
            </a:extLst>
          </p:cNvPr>
          <p:cNvSpPr/>
          <p:nvPr/>
        </p:nvSpPr>
        <p:spPr>
          <a:xfrm>
            <a:off x="2149130" y="4572000"/>
            <a:ext cx="502339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4B2E7F-2695-9049-BDF0-6E87ECB36BC0}"/>
              </a:ext>
            </a:extLst>
          </p:cNvPr>
          <p:cNvSpPr txBox="1"/>
          <p:nvPr/>
        </p:nvSpPr>
        <p:spPr>
          <a:xfrm>
            <a:off x="2651469" y="57304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vertical edge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B165C67-6395-C44F-B91C-EB0CA39D7592}"/>
              </a:ext>
            </a:extLst>
          </p:cNvPr>
          <p:cNvSpPr/>
          <p:nvPr/>
        </p:nvSpPr>
        <p:spPr>
          <a:xfrm>
            <a:off x="9973813" y="4582894"/>
            <a:ext cx="840718" cy="13716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3DDD80-14C6-624E-8381-53FA94D6EB72}"/>
              </a:ext>
            </a:extLst>
          </p:cNvPr>
          <p:cNvSpPr txBox="1"/>
          <p:nvPr/>
        </p:nvSpPr>
        <p:spPr>
          <a:xfrm>
            <a:off x="10563596" y="432851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vertical 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A1B3E9-096B-3F40-9F47-C48FADFF4C90}"/>
              </a:ext>
            </a:extLst>
          </p:cNvPr>
          <p:cNvSpPr txBox="1"/>
          <p:nvPr/>
        </p:nvSpPr>
        <p:spPr>
          <a:xfrm>
            <a:off x="52449" y="489936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Hình thật: </a:t>
            </a:r>
          </a:p>
        </p:txBody>
      </p:sp>
    </p:spTree>
    <p:extLst>
      <p:ext uri="{BB962C8B-B14F-4D97-AF65-F5344CB8AC3E}">
        <p14:creationId xmlns:p14="http://schemas.microsoft.com/office/powerpoint/2010/main" val="178824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A08F-38B1-7C49-A941-652A443A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thức tính ma trận tích chập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B61475-8DAD-634D-892A-49517DD86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04312"/>
              </p:ext>
            </p:extLst>
          </p:nvPr>
        </p:nvGraphicFramePr>
        <p:xfrm>
          <a:off x="533400" y="1417638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97164F-F740-C049-92D6-25961C5C8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96207"/>
              </p:ext>
            </p:extLst>
          </p:nvPr>
        </p:nvGraphicFramePr>
        <p:xfrm>
          <a:off x="5562600" y="1946636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673186-DA39-F44C-916F-173EA6FBB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245500"/>
              </p:ext>
            </p:extLst>
          </p:nvPr>
        </p:nvGraphicFramePr>
        <p:xfrm>
          <a:off x="9173088" y="1600200"/>
          <a:ext cx="2409312" cy="233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84E538-3E4D-D246-B443-A65E2BBD80E0}"/>
                  </a:ext>
                </a:extLst>
              </p:cNvPr>
              <p:cNvSpPr txBox="1"/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84E538-3E4D-D246-B443-A65E2BBD8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AF971-A32A-F543-8B8C-F61CA25BA60A}"/>
                  </a:ext>
                </a:extLst>
              </p:cNvPr>
              <p:cNvSpPr txBox="1"/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AF971-A32A-F543-8B8C-F61CA25B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94CCAF0-F4E1-6A47-988C-1B59750F7F1C}"/>
              </a:ext>
            </a:extLst>
          </p:cNvPr>
          <p:cNvSpPr txBox="1"/>
          <p:nvPr/>
        </p:nvSpPr>
        <p:spPr>
          <a:xfrm>
            <a:off x="1987366" y="4191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 x 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CCF6F-C4B7-3641-BA3F-39B821380943}"/>
              </a:ext>
            </a:extLst>
          </p:cNvPr>
          <p:cNvSpPr txBox="1"/>
          <p:nvPr/>
        </p:nvSpPr>
        <p:spPr>
          <a:xfrm>
            <a:off x="6096000" y="348447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 x 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AC387-8AC1-9A47-8A08-C884B52AD4A8}"/>
              </a:ext>
            </a:extLst>
          </p:cNvPr>
          <p:cNvSpPr txBox="1"/>
          <p:nvPr/>
        </p:nvSpPr>
        <p:spPr>
          <a:xfrm>
            <a:off x="10067402" y="39638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 x c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7D1A7-72B6-5347-A266-8887CD2D67A4}"/>
              </a:ext>
            </a:extLst>
          </p:cNvPr>
          <p:cNvSpPr txBox="1"/>
          <p:nvPr/>
        </p:nvSpPr>
        <p:spPr>
          <a:xfrm>
            <a:off x="5102178" y="4745775"/>
            <a:ext cx="2954655" cy="646331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C = N – F + 1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95E7E-AA42-1840-88E2-C972CB901364}"/>
              </a:ext>
            </a:extLst>
          </p:cNvPr>
          <p:cNvSpPr txBox="1"/>
          <p:nvPr/>
        </p:nvSpPr>
        <p:spPr>
          <a:xfrm>
            <a:off x="304800" y="5299769"/>
            <a:ext cx="6623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VD: N = 6 (6x6)</a:t>
            </a:r>
          </a:p>
          <a:p>
            <a:r>
              <a:rPr lang="en-US" sz="2400" i="1">
                <a:solidFill>
                  <a:srgbClr val="008000"/>
                </a:solidFill>
              </a:rPr>
              <a:t>       F = 3 (3x3)          </a:t>
            </a:r>
            <a:r>
              <a:rPr lang="en-US" sz="2400" i="1">
                <a:solidFill>
                  <a:srgbClr val="008000"/>
                </a:solidFill>
                <a:sym typeface="Wingdings" pitchFamily="2" charset="2"/>
              </a:rPr>
              <a:t> </a:t>
            </a:r>
            <a:r>
              <a:rPr lang="en-US" sz="2400" i="1">
                <a:solidFill>
                  <a:srgbClr val="FF0000"/>
                </a:solidFill>
                <a:sym typeface="Wingdings" pitchFamily="2" charset="2"/>
              </a:rPr>
              <a:t>C = 6 – 3 + 1 = 4 (4x4)</a:t>
            </a:r>
            <a:endParaRPr lang="en-US" sz="2400" i="1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E08E1E-7AD7-644A-8C98-5E3517156E7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813233" y="4375666"/>
            <a:ext cx="3206567" cy="44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42ED24-FBF4-7F47-A50C-F794B98A43FF}"/>
              </a:ext>
            </a:extLst>
          </p:cNvPr>
          <p:cNvCxnSpPr>
            <a:stCxn id="10" idx="2"/>
          </p:cNvCxnSpPr>
          <p:nvPr/>
        </p:nvCxnSpPr>
        <p:spPr>
          <a:xfrm>
            <a:off x="6406342" y="3853810"/>
            <a:ext cx="522387" cy="97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395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44AD-AF78-884A-83A0-91269190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0"/>
            <a:ext cx="10972800" cy="1143000"/>
          </a:xfrm>
        </p:spPr>
        <p:txBody>
          <a:bodyPr/>
          <a:lstStyle/>
          <a:p>
            <a:pPr algn="l"/>
            <a:r>
              <a:rPr lang="en-US"/>
              <a:t>Dẫn nhập</a:t>
            </a:r>
          </a:p>
        </p:txBody>
      </p:sp>
    </p:spTree>
    <p:extLst>
      <p:ext uri="{BB962C8B-B14F-4D97-AF65-F5344CB8AC3E}">
        <p14:creationId xmlns:p14="http://schemas.microsoft.com/office/powerpoint/2010/main" val="320412531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CD-DD3C-F549-B246-8D468BF2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0"/>
            <a:ext cx="10972800" cy="1143000"/>
          </a:xfrm>
        </p:spPr>
        <p:txBody>
          <a:bodyPr/>
          <a:lstStyle/>
          <a:p>
            <a:pPr algn="l"/>
            <a:r>
              <a:rPr lang="en-US"/>
              <a:t>Padding &amp; Strides </a:t>
            </a:r>
          </a:p>
        </p:txBody>
      </p:sp>
    </p:spTree>
    <p:extLst>
      <p:ext uri="{BB962C8B-B14F-4D97-AF65-F5344CB8AC3E}">
        <p14:creationId xmlns:p14="http://schemas.microsoft.com/office/powerpoint/2010/main" val="14724124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6293-F551-184A-9D2C-A9FE5926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978F-7D24-0044-A7BC-466CDB187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Padding (tạm dịch là đệm) là kỹ thuật t</a:t>
            </a:r>
            <a:r>
              <a:rPr lang="en-US">
                <a:solidFill>
                  <a:srgbClr val="FF0000"/>
                </a:solidFill>
              </a:rPr>
              <a:t>hêm vào một hàng ảo và một cột ảo</a:t>
            </a:r>
            <a:r>
              <a:rPr lang="en-US"/>
              <a:t> trong ma trận feature hiện tại.</a:t>
            </a:r>
          </a:p>
          <a:p>
            <a:r>
              <a:rPr lang="en-US"/>
              <a:t>Mục tiêu là tránh các trường hợp sau:</a:t>
            </a:r>
          </a:p>
          <a:p>
            <a:pPr lvl="1"/>
            <a:r>
              <a:rPr lang="en-US"/>
              <a:t>Shrinking output (làm co ma trận tích chập lại).</a:t>
            </a:r>
          </a:p>
          <a:p>
            <a:pPr marL="457200" lvl="1" indent="0">
              <a:buNone/>
            </a:pPr>
            <a:r>
              <a:rPr lang="en-US"/>
              <a:t> VD: Bức ảnh 6x6 sau khi thực hiện tích chập co lại còn 4x4</a:t>
            </a:r>
          </a:p>
          <a:p>
            <a:pPr lvl="1"/>
            <a:r>
              <a:rPr lang="en-US"/>
              <a:t>Bỏ qua các thông tin về biên cạnh (edge).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2509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7715-D572-9D45-9311-E98CCFE8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E73A3E-E0F8-2E48-8F5B-FE1D672F0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22593"/>
              </p:ext>
            </p:extLst>
          </p:nvPr>
        </p:nvGraphicFramePr>
        <p:xfrm>
          <a:off x="762000" y="990600"/>
          <a:ext cx="373380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1010691830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111352839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4303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5774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AE7A15-14B2-BE4F-8A82-FA826697B652}"/>
              </a:ext>
            </a:extLst>
          </p:cNvPr>
          <p:cNvSpPr txBox="1"/>
          <p:nvPr/>
        </p:nvSpPr>
        <p:spPr>
          <a:xfrm>
            <a:off x="2133600" y="4742300"/>
            <a:ext cx="2036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66FF"/>
                </a:solidFill>
              </a:rPr>
              <a:t>8x8</a:t>
            </a:r>
          </a:p>
          <a:p>
            <a:r>
              <a:rPr lang="en-US" sz="2000">
                <a:solidFill>
                  <a:srgbClr val="FF0000"/>
                </a:solidFill>
              </a:rPr>
              <a:t>(ban đầu là 6x6)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26DF7-9BFF-954F-8945-7F8966DF5F05}"/>
              </a:ext>
            </a:extLst>
          </p:cNvPr>
          <p:cNvSpPr txBox="1"/>
          <p:nvPr/>
        </p:nvSpPr>
        <p:spPr>
          <a:xfrm>
            <a:off x="152400" y="468378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Padding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C16122-EE61-D946-9861-2039C0D5E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641826"/>
              </p:ext>
            </p:extLst>
          </p:nvPr>
        </p:nvGraphicFramePr>
        <p:xfrm>
          <a:off x="5756309" y="1809446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8B6A93F-D239-CA4D-9284-D81647BCC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45613"/>
              </p:ext>
            </p:extLst>
          </p:nvPr>
        </p:nvGraphicFramePr>
        <p:xfrm>
          <a:off x="8874398" y="1315709"/>
          <a:ext cx="3006690" cy="290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115">
                  <a:extLst>
                    <a:ext uri="{9D8B030D-6E8A-4147-A177-3AD203B41FA5}">
                      <a16:colId xmlns:a16="http://schemas.microsoft.com/office/drawing/2014/main" val="2740629267"/>
                    </a:ext>
                  </a:extLst>
                </a:gridCol>
                <a:gridCol w="50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1115">
                  <a:extLst>
                    <a:ext uri="{9D8B030D-6E8A-4147-A177-3AD203B41FA5}">
                      <a16:colId xmlns:a16="http://schemas.microsoft.com/office/drawing/2014/main" val="3153125613"/>
                    </a:ext>
                  </a:extLst>
                </a:gridCol>
              </a:tblGrid>
              <a:tr h="484297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994901"/>
                  </a:ext>
                </a:extLst>
              </a:tr>
              <a:tr h="484297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297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297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297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297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6254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B33B4-3272-C949-AF89-EECC5540708F}"/>
                  </a:ext>
                </a:extLst>
              </p:cNvPr>
              <p:cNvSpPr txBox="1"/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B33B4-3272-C949-AF89-EECC5540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5DA2D7-290D-7147-9BEB-BEAEC2CFD68F}"/>
                  </a:ext>
                </a:extLst>
              </p:cNvPr>
              <p:cNvSpPr txBox="1"/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5DA2D7-290D-7147-9BEB-BEAEC2CFD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F9A446-1FA7-1C43-931A-00FAB31E2CFA}"/>
              </a:ext>
            </a:extLst>
          </p:cNvPr>
          <p:cNvSpPr txBox="1"/>
          <p:nvPr/>
        </p:nvSpPr>
        <p:spPr>
          <a:xfrm>
            <a:off x="6343778" y="385795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3x3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53239-3C60-534A-9679-EB18D1D0EFFF}"/>
              </a:ext>
            </a:extLst>
          </p:cNvPr>
          <p:cNvSpPr txBox="1"/>
          <p:nvPr/>
        </p:nvSpPr>
        <p:spPr>
          <a:xfrm>
            <a:off x="9995266" y="454660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6x6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AD4B9-4041-F54D-8831-A5E0A9F6EA24}"/>
              </a:ext>
            </a:extLst>
          </p:cNvPr>
          <p:cNvSpPr txBox="1"/>
          <p:nvPr/>
        </p:nvSpPr>
        <p:spPr>
          <a:xfrm>
            <a:off x="8982167" y="5280681"/>
            <a:ext cx="279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C = 8 - 3 + 1 = 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E5530-BFC8-8443-BC7A-A7DE73B05704}"/>
              </a:ext>
            </a:extLst>
          </p:cNvPr>
          <p:cNvSpPr txBox="1"/>
          <p:nvPr/>
        </p:nvSpPr>
        <p:spPr>
          <a:xfrm>
            <a:off x="4894801" y="4696134"/>
            <a:ext cx="348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008000"/>
                </a:solidFill>
              </a:rPr>
              <a:t>Bức ảnh ban đầu được giữ nguyên kích thước sau khi thực hiện tích chập nhờ padding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8698DBD-7ED3-DF4B-9A23-5203EAB42299}"/>
              </a:ext>
            </a:extLst>
          </p:cNvPr>
          <p:cNvSpPr/>
          <p:nvPr/>
        </p:nvSpPr>
        <p:spPr>
          <a:xfrm>
            <a:off x="8526053" y="4676798"/>
            <a:ext cx="348345" cy="962002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3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A08F-38B1-7C49-A941-652A443A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thức tính ma trận tích chập khi có padding 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B61475-8DAD-634D-892A-49517DD86C21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417638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97164F-F740-C049-92D6-25961C5C8B65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1946636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673186-DA39-F44C-916F-173EA6FBB5C5}"/>
              </a:ext>
            </a:extLst>
          </p:cNvPr>
          <p:cNvGraphicFramePr>
            <a:graphicFrameLocks noGrp="1"/>
          </p:cNvGraphicFramePr>
          <p:nvPr/>
        </p:nvGraphicFramePr>
        <p:xfrm>
          <a:off x="9173088" y="1600200"/>
          <a:ext cx="2409312" cy="233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84E538-3E4D-D246-B443-A65E2BBD80E0}"/>
                  </a:ext>
                </a:extLst>
              </p:cNvPr>
              <p:cNvSpPr txBox="1"/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84E538-3E4D-D246-B443-A65E2BBD8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AF971-A32A-F543-8B8C-F61CA25BA60A}"/>
                  </a:ext>
                </a:extLst>
              </p:cNvPr>
              <p:cNvSpPr txBox="1"/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AF971-A32A-F543-8B8C-F61CA25B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94CCAF0-F4E1-6A47-988C-1B59750F7F1C}"/>
              </a:ext>
            </a:extLst>
          </p:cNvPr>
          <p:cNvSpPr txBox="1"/>
          <p:nvPr/>
        </p:nvSpPr>
        <p:spPr>
          <a:xfrm>
            <a:off x="1987366" y="4191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 x 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CCF6F-C4B7-3641-BA3F-39B821380943}"/>
              </a:ext>
            </a:extLst>
          </p:cNvPr>
          <p:cNvSpPr txBox="1"/>
          <p:nvPr/>
        </p:nvSpPr>
        <p:spPr>
          <a:xfrm>
            <a:off x="6096000" y="348447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 x 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AC387-8AC1-9A47-8A08-C884B52AD4A8}"/>
              </a:ext>
            </a:extLst>
          </p:cNvPr>
          <p:cNvSpPr txBox="1"/>
          <p:nvPr/>
        </p:nvSpPr>
        <p:spPr>
          <a:xfrm>
            <a:off x="10067402" y="39638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 x c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7D1A7-72B6-5347-A266-8887CD2D67A4}"/>
              </a:ext>
            </a:extLst>
          </p:cNvPr>
          <p:cNvSpPr txBox="1"/>
          <p:nvPr/>
        </p:nvSpPr>
        <p:spPr>
          <a:xfrm>
            <a:off x="4750029" y="4332973"/>
            <a:ext cx="4036361" cy="646331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C = N – F + 2P + 1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95E7E-AA42-1840-88E2-C972CB901364}"/>
              </a:ext>
            </a:extLst>
          </p:cNvPr>
          <p:cNvSpPr txBox="1"/>
          <p:nvPr/>
        </p:nvSpPr>
        <p:spPr>
          <a:xfrm>
            <a:off x="220479" y="4979304"/>
            <a:ext cx="6364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VD: N = 6 (6x6)</a:t>
            </a:r>
          </a:p>
          <a:p>
            <a:r>
              <a:rPr lang="en-US" sz="2400" i="1">
                <a:solidFill>
                  <a:srgbClr val="008000"/>
                </a:solidFill>
              </a:rPr>
              <a:t>       F = 3 (3x3)</a:t>
            </a:r>
          </a:p>
          <a:p>
            <a:r>
              <a:rPr lang="en-US" sz="2400" i="1">
                <a:solidFill>
                  <a:srgbClr val="008000"/>
                </a:solidFill>
              </a:rPr>
              <a:t>       </a:t>
            </a:r>
            <a:r>
              <a:rPr lang="en-US" sz="2400" i="1">
                <a:solidFill>
                  <a:srgbClr val="000099"/>
                </a:solidFill>
              </a:rPr>
              <a:t>P = 1          </a:t>
            </a:r>
            <a:r>
              <a:rPr lang="en-US" sz="2400" i="1">
                <a:solidFill>
                  <a:srgbClr val="008000"/>
                </a:solidFill>
                <a:sym typeface="Wingdings" pitchFamily="2" charset="2"/>
              </a:rPr>
              <a:t> </a:t>
            </a:r>
            <a:r>
              <a:rPr lang="en-US" sz="2400" i="1">
                <a:solidFill>
                  <a:srgbClr val="FF0000"/>
                </a:solidFill>
                <a:sym typeface="Wingdings" pitchFamily="2" charset="2"/>
              </a:rPr>
              <a:t>C = 6 – 3 + 2 + 1 = 6 (6x6)</a:t>
            </a:r>
            <a:endParaRPr lang="en-US" sz="240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61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5926-773C-EB40-83ED-8ED127E3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 and same convolution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B14F5-73D9-2A40-8AA5-6756051F0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300" y="1295400"/>
                <a:ext cx="10972800" cy="4525963"/>
              </a:xfrm>
            </p:spPr>
            <p:txBody>
              <a:bodyPr/>
              <a:lstStyle/>
              <a:p>
                <a:r>
                  <a:rPr lang="en-US">
                    <a:solidFill>
                      <a:srgbClr val="FF0000"/>
                    </a:solidFill>
                  </a:rPr>
                  <a:t>Valid</a:t>
                </a:r>
                <a:r>
                  <a:rPr lang="en-US"/>
                  <a:t>: Không dùng pading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  <a:r>
                  <a:rPr lang="en-US" i="1">
                    <a:solidFill>
                      <a:srgbClr val="008000"/>
                    </a:solidFill>
                  </a:rPr>
                  <a:t>C = N – F + 1</a:t>
                </a:r>
              </a:p>
              <a:p>
                <a:r>
                  <a:rPr lang="en-US">
                    <a:solidFill>
                      <a:srgbClr val="FF0000"/>
                    </a:solidFill>
                  </a:rPr>
                  <a:t>Same</a:t>
                </a:r>
                <a:r>
                  <a:rPr lang="en-US"/>
                  <a:t>: Sử dụng padding sao cho ma trận tích chập bằng với ảnh ban đầu</a:t>
                </a:r>
              </a:p>
              <a:p>
                <a:pPr marL="457200" lvl="1" indent="0">
                  <a:buNone/>
                </a:pPr>
                <a:r>
                  <a:rPr lang="en-US"/>
                  <a:t>	</a:t>
                </a:r>
                <a:r>
                  <a:rPr lang="en-US" i="1">
                    <a:solidFill>
                      <a:srgbClr val="008000"/>
                    </a:solidFill>
                  </a:rPr>
                  <a:t>C = N – F + 2P + 1</a:t>
                </a:r>
              </a:p>
              <a:p>
                <a:pPr marL="57150" indent="0">
                  <a:buNone/>
                </a:pPr>
                <a:r>
                  <a:rPr lang="en-US"/>
                  <a:t>Để tìm P sao cho C = N: </a:t>
                </a:r>
              </a:p>
              <a:p>
                <a:pPr marL="57150" indent="0">
                  <a:buNone/>
                </a:pPr>
                <a:r>
                  <a:rPr lang="en-US"/>
                  <a:t>C = N (same) </a:t>
                </a:r>
                <a:r>
                  <a:rPr lang="en-US">
                    <a:sym typeface="Wingdings" pitchFamily="2" charset="2"/>
                  </a:rPr>
                  <a:t> N – F + 2P + 1 = N </a:t>
                </a:r>
              </a:p>
              <a:p>
                <a:pPr marL="57150" indent="0">
                  <a:buNone/>
                </a:pPr>
                <a:r>
                  <a:rPr lang="en-US">
                    <a:sym typeface="Wingdings" pitchFamily="2" charset="2"/>
                  </a:rPr>
                  <a:t>  		      – F + 2P + 1 = 0  </a:t>
                </a:r>
                <a:r>
                  <a:rPr lang="en-US">
                    <a:solidFill>
                      <a:srgbClr val="FF0000"/>
                    </a:solidFill>
                    <a:sym typeface="Wingdings" pitchFamily="2" charset="2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vi-VN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  <m:r>
                          <a:rPr lang="vi-VN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num>
                      <m:den>
                        <m:r>
                          <a:rPr lang="vi-VN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B14F5-73D9-2A40-8AA5-6756051F0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300" y="1295400"/>
                <a:ext cx="10972800" cy="4525963"/>
              </a:xfrm>
              <a:blipFill>
                <a:blip r:embed="rId2"/>
                <a:stretch>
                  <a:fillRect l="-925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69103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34CBF-A935-5149-BDCD-793188D9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Lưu 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F4297-CB7A-A44D-AB61-5F9A3A286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Kích thước các bộ lọc thường là các số lẻ (odd number)</a:t>
            </a:r>
            <a:r>
              <a:rPr lang="en-US"/>
              <a:t>, mục đích là tạo sự đối xứng.</a:t>
            </a:r>
          </a:p>
          <a:p>
            <a:r>
              <a:rPr lang="en-US"/>
              <a:t>VD: 3x3, 5x5, 7x7, ....</a:t>
            </a:r>
          </a:p>
        </p:txBody>
      </p:sp>
    </p:spTree>
    <p:extLst>
      <p:ext uri="{BB962C8B-B14F-4D97-AF65-F5344CB8AC3E}">
        <p14:creationId xmlns:p14="http://schemas.microsoft.com/office/powerpoint/2010/main" val="59115458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5122-6D38-2E4F-B11F-106BED30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53392-9F2D-224D-B7FA-0433C68B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Strides là kỹ thuật “</a:t>
            </a:r>
            <a:r>
              <a:rPr lang="en-US">
                <a:solidFill>
                  <a:srgbClr val="FF0000"/>
                </a:solidFill>
              </a:rPr>
              <a:t>dịch chuyển</a:t>
            </a:r>
            <a:r>
              <a:rPr lang="en-US"/>
              <a:t>” filter đi </a:t>
            </a:r>
            <a:r>
              <a:rPr lang="en-US">
                <a:solidFill>
                  <a:srgbClr val="FF0000"/>
                </a:solidFill>
              </a:rPr>
              <a:t>N đơn vị </a:t>
            </a:r>
            <a:r>
              <a:rPr lang="en-US"/>
              <a:t>trên ma trận đầu vào (input data). </a:t>
            </a:r>
          </a:p>
          <a:p>
            <a:r>
              <a:rPr lang="en-US"/>
              <a:t>Việc dịch chuyển bao nhiêu đơn vị sẽ </a:t>
            </a:r>
            <a:r>
              <a:rPr lang="en-US">
                <a:solidFill>
                  <a:srgbClr val="FF0000"/>
                </a:solidFill>
              </a:rPr>
              <a:t>ảnh hưởng đến kích thước của ma trận tích chập đầu ra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5114941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70684"/>
              </p:ext>
            </p:extLst>
          </p:nvPr>
        </p:nvGraphicFramePr>
        <p:xfrm>
          <a:off x="596900" y="1295400"/>
          <a:ext cx="3837043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1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149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2171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2132944" y="557858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97877"/>
              </p:ext>
            </p:extLst>
          </p:nvPr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73869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37328"/>
              </p:ext>
            </p:extLst>
          </p:nvPr>
        </p:nvGraphicFramePr>
        <p:xfrm>
          <a:off x="9220200" y="2025465"/>
          <a:ext cx="1935948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805697" y="530099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283058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201886"/>
              </p:ext>
            </p:extLst>
          </p:nvPr>
        </p:nvGraphicFramePr>
        <p:xfrm>
          <a:off x="533400" y="1295400"/>
          <a:ext cx="3900540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6224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1981200" y="558548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34618"/>
              </p:ext>
            </p:extLst>
          </p:nvPr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62118" y="4235913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20271"/>
              </p:ext>
            </p:extLst>
          </p:nvPr>
        </p:nvGraphicFramePr>
        <p:xfrm>
          <a:off x="9220200" y="2025465"/>
          <a:ext cx="1935948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8000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763650" y="412967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778B1-3EDC-D14C-9495-88F123FF4022}"/>
              </a:ext>
            </a:extLst>
          </p:cNvPr>
          <p:cNvSpPr txBox="1"/>
          <p:nvPr/>
        </p:nvSpPr>
        <p:spPr>
          <a:xfrm>
            <a:off x="3352800" y="5593090"/>
            <a:ext cx="798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-1)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2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1578117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288178"/>
              </p:ext>
            </p:extLst>
          </p:nvPr>
        </p:nvGraphicFramePr>
        <p:xfrm>
          <a:off x="533400" y="1295400"/>
          <a:ext cx="3900540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4825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1917863" y="5564515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727858"/>
              </p:ext>
            </p:extLst>
          </p:nvPr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62118" y="4235913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505747"/>
              </p:ext>
            </p:extLst>
          </p:nvPr>
        </p:nvGraphicFramePr>
        <p:xfrm>
          <a:off x="9220200" y="2025465"/>
          <a:ext cx="2284191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763650" y="412967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778B1-3EDC-D14C-9495-88F123FF4022}"/>
              </a:ext>
            </a:extLst>
          </p:cNvPr>
          <p:cNvSpPr txBox="1"/>
          <p:nvPr/>
        </p:nvSpPr>
        <p:spPr>
          <a:xfrm>
            <a:off x="3352800" y="5593090"/>
            <a:ext cx="815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+8*(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-1)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2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100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58EB944-D7D7-F74C-8A9E-F806B9AC82AD}"/>
              </a:ext>
            </a:extLst>
          </p:cNvPr>
          <p:cNvSpPr/>
          <p:nvPr/>
        </p:nvSpPr>
        <p:spPr>
          <a:xfrm rot="16200000">
            <a:off x="972771" y="641182"/>
            <a:ext cx="264258" cy="83820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A2EDA-91C7-3C45-9D65-4B0E5AA3E66A}"/>
              </a:ext>
            </a:extLst>
          </p:cNvPr>
          <p:cNvSpPr txBox="1"/>
          <p:nvPr/>
        </p:nvSpPr>
        <p:spPr>
          <a:xfrm>
            <a:off x="442912" y="487518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Strides = 2</a:t>
            </a:r>
          </a:p>
        </p:txBody>
      </p:sp>
    </p:spTree>
    <p:extLst>
      <p:ext uri="{BB962C8B-B14F-4D97-AF65-F5344CB8AC3E}">
        <p14:creationId xmlns:p14="http://schemas.microsoft.com/office/powerpoint/2010/main" val="42491158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3639-55D9-AE44-8BF5-2C4FC5DC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bài toán trong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9404D-9AC9-E84C-952F-15432BF97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Image classification.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0000"/>
                </a:solidFill>
              </a:rPr>
              <a:t>Object Detection.</a:t>
            </a:r>
          </a:p>
          <a:p>
            <a:pPr>
              <a:lnSpc>
                <a:spcPct val="150000"/>
              </a:lnSpc>
            </a:pPr>
            <a:r>
              <a:rPr lang="en-US"/>
              <a:t>Object Tracking.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0000"/>
                </a:solidFill>
              </a:rPr>
              <a:t>Neural style transfer.</a:t>
            </a:r>
          </a:p>
          <a:p>
            <a:pPr>
              <a:lnSpc>
                <a:spcPct val="150000"/>
              </a:lnSpc>
            </a:pPr>
            <a:r>
              <a:rPr lang="en-US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83692616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322957"/>
              </p:ext>
            </p:extLst>
          </p:nvPr>
        </p:nvGraphicFramePr>
        <p:xfrm>
          <a:off x="533400" y="1295400"/>
          <a:ext cx="3900540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0301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1905000" y="5611921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878216"/>
              </p:ext>
            </p:extLst>
          </p:nvPr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62118" y="4235913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511093"/>
              </p:ext>
            </p:extLst>
          </p:nvPr>
        </p:nvGraphicFramePr>
        <p:xfrm>
          <a:off x="9220200" y="2025465"/>
          <a:ext cx="2284191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rgbClr val="008000"/>
                          </a:solidFill>
                        </a:rPr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763650" y="412967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778B1-3EDC-D14C-9495-88F123FF4022}"/>
              </a:ext>
            </a:extLst>
          </p:cNvPr>
          <p:cNvSpPr txBox="1"/>
          <p:nvPr/>
        </p:nvSpPr>
        <p:spPr>
          <a:xfrm>
            <a:off x="3352800" y="5593090"/>
            <a:ext cx="798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+8*(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-1)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2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15225677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19422"/>
              </p:ext>
            </p:extLst>
          </p:nvPr>
        </p:nvGraphicFramePr>
        <p:xfrm>
          <a:off x="533400" y="1295400"/>
          <a:ext cx="3900540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0301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1905000" y="5611921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62118" y="4235913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159173"/>
              </p:ext>
            </p:extLst>
          </p:nvPr>
        </p:nvGraphicFramePr>
        <p:xfrm>
          <a:off x="9220200" y="2025465"/>
          <a:ext cx="2284191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rgbClr val="008000"/>
                          </a:solidFill>
                        </a:rPr>
                        <a:t>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763650" y="412967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778B1-3EDC-D14C-9495-88F123FF4022}"/>
              </a:ext>
            </a:extLst>
          </p:cNvPr>
          <p:cNvSpPr txBox="1"/>
          <p:nvPr/>
        </p:nvSpPr>
        <p:spPr>
          <a:xfrm>
            <a:off x="3352800" y="5593090"/>
            <a:ext cx="798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+4*(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-1)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2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69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ED11F85B-4F81-5F4B-9293-F12CE91C4DAE}"/>
              </a:ext>
            </a:extLst>
          </p:cNvPr>
          <p:cNvSpPr/>
          <p:nvPr/>
        </p:nvSpPr>
        <p:spPr>
          <a:xfrm>
            <a:off x="152400" y="1295400"/>
            <a:ext cx="304800" cy="114300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18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77467"/>
              </p:ext>
            </p:extLst>
          </p:nvPr>
        </p:nvGraphicFramePr>
        <p:xfrm>
          <a:off x="533400" y="1295400"/>
          <a:ext cx="3900540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0301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1905000" y="5611921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62118" y="4235913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91683"/>
              </p:ext>
            </p:extLst>
          </p:nvPr>
        </p:nvGraphicFramePr>
        <p:xfrm>
          <a:off x="9220200" y="2025465"/>
          <a:ext cx="2284191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rgbClr val="008000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979818" y="412967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778B1-3EDC-D14C-9495-88F123FF4022}"/>
              </a:ext>
            </a:extLst>
          </p:cNvPr>
          <p:cNvSpPr txBox="1"/>
          <p:nvPr/>
        </p:nvSpPr>
        <p:spPr>
          <a:xfrm>
            <a:off x="3352800" y="5593090"/>
            <a:ext cx="798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+1*(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-1)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2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825035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408098"/>
              </p:ext>
            </p:extLst>
          </p:nvPr>
        </p:nvGraphicFramePr>
        <p:xfrm>
          <a:off x="533400" y="1295400"/>
          <a:ext cx="3900540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0301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1905000" y="5611921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62118" y="4235913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40411"/>
              </p:ext>
            </p:extLst>
          </p:nvPr>
        </p:nvGraphicFramePr>
        <p:xfrm>
          <a:off x="9220200" y="2025465"/>
          <a:ext cx="2284191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979818" y="412967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778B1-3EDC-D14C-9495-88F123FF4022}"/>
              </a:ext>
            </a:extLst>
          </p:cNvPr>
          <p:cNvSpPr txBox="1"/>
          <p:nvPr/>
        </p:nvSpPr>
        <p:spPr>
          <a:xfrm>
            <a:off x="3352800" y="5593090"/>
            <a:ext cx="812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-1)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+7*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2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117</a:t>
            </a:r>
          </a:p>
        </p:txBody>
      </p:sp>
    </p:spTree>
    <p:extLst>
      <p:ext uri="{BB962C8B-B14F-4D97-AF65-F5344CB8AC3E}">
        <p14:creationId xmlns:p14="http://schemas.microsoft.com/office/powerpoint/2010/main" val="3130315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21693"/>
              </p:ext>
            </p:extLst>
          </p:nvPr>
        </p:nvGraphicFramePr>
        <p:xfrm>
          <a:off x="533400" y="1295400"/>
          <a:ext cx="3900540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0301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1905000" y="5611921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62118" y="4235913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9353"/>
              </p:ext>
            </p:extLst>
          </p:nvPr>
        </p:nvGraphicFramePr>
        <p:xfrm>
          <a:off x="9220200" y="2025465"/>
          <a:ext cx="2284191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979818" y="412967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778B1-3EDC-D14C-9495-88F123FF4022}"/>
              </a:ext>
            </a:extLst>
          </p:cNvPr>
          <p:cNvSpPr txBox="1"/>
          <p:nvPr/>
        </p:nvSpPr>
        <p:spPr>
          <a:xfrm>
            <a:off x="3352800" y="5593090"/>
            <a:ext cx="798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+0*(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-1)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2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886905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12302"/>
              </p:ext>
            </p:extLst>
          </p:nvPr>
        </p:nvGraphicFramePr>
        <p:xfrm>
          <a:off x="533400" y="1295400"/>
          <a:ext cx="3900540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0301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1905000" y="5611921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62118" y="4235913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345870"/>
              </p:ext>
            </p:extLst>
          </p:nvPr>
        </p:nvGraphicFramePr>
        <p:xfrm>
          <a:off x="9220200" y="2025465"/>
          <a:ext cx="2284191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979818" y="412967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778B1-3EDC-D14C-9495-88F123FF4022}"/>
              </a:ext>
            </a:extLst>
          </p:cNvPr>
          <p:cNvSpPr txBox="1"/>
          <p:nvPr/>
        </p:nvSpPr>
        <p:spPr>
          <a:xfrm>
            <a:off x="3352800" y="5593090"/>
            <a:ext cx="798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+3*(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-1)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2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+ 2*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271852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636-E844-594A-8CE1-67B5BF42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9E83C7-DF85-DC46-B42F-7DFB01F0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023891"/>
              </p:ext>
            </p:extLst>
          </p:nvPr>
        </p:nvGraphicFramePr>
        <p:xfrm>
          <a:off x="533400" y="1295400"/>
          <a:ext cx="3900540" cy="427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20">
                  <a:extLst>
                    <a:ext uri="{9D8B030D-6E8A-4147-A177-3AD203B41FA5}">
                      <a16:colId xmlns:a16="http://schemas.microsoft.com/office/drawing/2014/main" val="3657144220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301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4E33AA-CFE2-9C45-AE44-10361B8B35F7}"/>
              </a:ext>
            </a:extLst>
          </p:cNvPr>
          <p:cNvSpPr txBox="1"/>
          <p:nvPr/>
        </p:nvSpPr>
        <p:spPr>
          <a:xfrm>
            <a:off x="1905000" y="5611921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7x7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19D19-E5EA-CB4B-8299-2C8BF0EE94E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2317605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66FF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ADFCEC-32DC-C547-9F01-8D94D8F11DDC}"/>
              </a:ext>
            </a:extLst>
          </p:cNvPr>
          <p:cNvSpPr txBox="1"/>
          <p:nvPr/>
        </p:nvSpPr>
        <p:spPr>
          <a:xfrm>
            <a:off x="6062118" y="4235913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C141C-C698-B742-861D-893FA8C8F96E}"/>
              </a:ext>
            </a:extLst>
          </p:cNvPr>
          <p:cNvSpPr txBox="1"/>
          <p:nvPr/>
        </p:nvSpPr>
        <p:spPr>
          <a:xfrm>
            <a:off x="1525405" y="75619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Gray scale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0AB48-FA72-1648-9705-4DCC9E9883FD}"/>
              </a:ext>
            </a:extLst>
          </p:cNvPr>
          <p:cNvSpPr txBox="1"/>
          <p:nvPr/>
        </p:nvSpPr>
        <p:spPr>
          <a:xfrm>
            <a:off x="6107531" y="1765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/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3B2C0-B155-FE4D-AFDA-61DF4939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1" y="2956898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4C103A-155D-394C-B96F-943EA526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11300"/>
              </p:ext>
            </p:extLst>
          </p:nvPr>
        </p:nvGraphicFramePr>
        <p:xfrm>
          <a:off x="9220200" y="2025465"/>
          <a:ext cx="2284191" cy="191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8000"/>
                          </a:solidFill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C7CAB0-6CCB-8149-8235-D8CBB2164137}"/>
              </a:ext>
            </a:extLst>
          </p:cNvPr>
          <p:cNvSpPr txBox="1"/>
          <p:nvPr/>
        </p:nvSpPr>
        <p:spPr>
          <a:xfrm>
            <a:off x="10072250" y="14813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66FF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/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47BC-6590-644E-80C8-1E036A35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246" y="2954030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6740F-51E8-674D-81F9-94E64E18C4A4}"/>
              </a:ext>
            </a:extLst>
          </p:cNvPr>
          <p:cNvSpPr txBox="1"/>
          <p:nvPr/>
        </p:nvSpPr>
        <p:spPr>
          <a:xfrm>
            <a:off x="9979818" y="4129672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8000"/>
                </a:solidFill>
              </a:rPr>
              <a:t>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778B1-3EDC-D14C-9495-88F123FF4022}"/>
              </a:ext>
            </a:extLst>
          </p:cNvPr>
          <p:cNvSpPr txBox="1"/>
          <p:nvPr/>
        </p:nvSpPr>
        <p:spPr>
          <a:xfrm>
            <a:off x="3352800" y="5593090"/>
            <a:ext cx="798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+ 9*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1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+2*(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-1)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+ 8*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+ 1*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0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+6*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4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+ 3*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2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+ 4*</a:t>
            </a:r>
            <a:r>
              <a:rPr lang="en-US" sz="2400">
                <a:solidFill>
                  <a:srgbClr val="0066FF"/>
                </a:solidFill>
                <a:highlight>
                  <a:srgbClr val="FFFF00"/>
                </a:highlight>
              </a:rPr>
              <a:t>3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sz="2400">
                <a:solidFill>
                  <a:srgbClr val="008000"/>
                </a:solidFill>
                <a:highlight>
                  <a:srgbClr val="FFFF00"/>
                </a:highlight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361000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A08F-38B1-7C49-A941-652A443A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thức tính ma trận tích chập khi có padding P và Stride 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B61475-8DAD-634D-892A-49517DD86C21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417638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97164F-F740-C049-92D6-25961C5C8B65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1946636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673186-DA39-F44C-916F-173EA6FBB5C5}"/>
              </a:ext>
            </a:extLst>
          </p:cNvPr>
          <p:cNvGraphicFramePr>
            <a:graphicFrameLocks noGrp="1"/>
          </p:cNvGraphicFramePr>
          <p:nvPr/>
        </p:nvGraphicFramePr>
        <p:xfrm>
          <a:off x="9173088" y="1600200"/>
          <a:ext cx="2409312" cy="233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84E538-3E4D-D246-B443-A65E2BBD80E0}"/>
                  </a:ext>
                </a:extLst>
              </p:cNvPr>
              <p:cNvSpPr txBox="1"/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84E538-3E4D-D246-B443-A65E2BBD8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AF971-A32A-F543-8B8C-F61CA25BA60A}"/>
                  </a:ext>
                </a:extLst>
              </p:cNvPr>
              <p:cNvSpPr txBox="1"/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AF971-A32A-F543-8B8C-F61CA25B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94CCAF0-F4E1-6A47-988C-1B59750F7F1C}"/>
              </a:ext>
            </a:extLst>
          </p:cNvPr>
          <p:cNvSpPr txBox="1"/>
          <p:nvPr/>
        </p:nvSpPr>
        <p:spPr>
          <a:xfrm>
            <a:off x="1987366" y="4191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 x 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CCF6F-C4B7-3641-BA3F-39B821380943}"/>
              </a:ext>
            </a:extLst>
          </p:cNvPr>
          <p:cNvSpPr txBox="1"/>
          <p:nvPr/>
        </p:nvSpPr>
        <p:spPr>
          <a:xfrm>
            <a:off x="6096000" y="348447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 x 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AC387-8AC1-9A47-8A08-C884B52AD4A8}"/>
              </a:ext>
            </a:extLst>
          </p:cNvPr>
          <p:cNvSpPr txBox="1"/>
          <p:nvPr/>
        </p:nvSpPr>
        <p:spPr>
          <a:xfrm>
            <a:off x="10067402" y="39638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 x c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7D1A7-72B6-5347-A266-8887CD2D67A4}"/>
              </a:ext>
            </a:extLst>
          </p:cNvPr>
          <p:cNvSpPr txBox="1"/>
          <p:nvPr/>
        </p:nvSpPr>
        <p:spPr>
          <a:xfrm>
            <a:off x="4750029" y="4332973"/>
            <a:ext cx="5147563" cy="646331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C = {(N – F + 2P)/S} + 1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95E7E-AA42-1840-88E2-C972CB901364}"/>
              </a:ext>
            </a:extLst>
          </p:cNvPr>
          <p:cNvSpPr txBox="1"/>
          <p:nvPr/>
        </p:nvSpPr>
        <p:spPr>
          <a:xfrm>
            <a:off x="220479" y="4979304"/>
            <a:ext cx="7926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008000"/>
                </a:solidFill>
              </a:rPr>
              <a:t>VD: N = 7 (7x7)</a:t>
            </a:r>
          </a:p>
          <a:p>
            <a:r>
              <a:rPr lang="en-US" sz="2400" i="1">
                <a:solidFill>
                  <a:srgbClr val="008000"/>
                </a:solidFill>
              </a:rPr>
              <a:t>       F = 3 (3x3)</a:t>
            </a:r>
          </a:p>
          <a:p>
            <a:r>
              <a:rPr lang="en-US" sz="2400" i="1">
                <a:solidFill>
                  <a:srgbClr val="008000"/>
                </a:solidFill>
              </a:rPr>
              <a:t>       </a:t>
            </a:r>
            <a:r>
              <a:rPr lang="en-US" sz="2400" i="1">
                <a:solidFill>
                  <a:srgbClr val="000099"/>
                </a:solidFill>
              </a:rPr>
              <a:t>P = 1 ; S = 2         </a:t>
            </a:r>
            <a:r>
              <a:rPr lang="en-US" sz="2400" i="1">
                <a:solidFill>
                  <a:srgbClr val="008000"/>
                </a:solidFill>
                <a:sym typeface="Wingdings" pitchFamily="2" charset="2"/>
              </a:rPr>
              <a:t> </a:t>
            </a:r>
            <a:r>
              <a:rPr lang="en-US" sz="2400" i="1">
                <a:solidFill>
                  <a:srgbClr val="FF0000"/>
                </a:solidFill>
                <a:sym typeface="Wingdings" pitchFamily="2" charset="2"/>
              </a:rPr>
              <a:t>C = ((7 – 3 + 2)/2) + 1 = 3 (3x3)</a:t>
            </a:r>
            <a:endParaRPr lang="en-US" sz="240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42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CD-DD3C-F549-B246-8D468BF2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0"/>
            <a:ext cx="10972800" cy="1143000"/>
          </a:xfrm>
        </p:spPr>
        <p:txBody>
          <a:bodyPr/>
          <a:lstStyle/>
          <a:p>
            <a:pPr algn="l"/>
            <a:r>
              <a:rPr lang="en-US"/>
              <a:t>Tích chập trên nhiều lớp</a:t>
            </a:r>
          </a:p>
        </p:txBody>
      </p:sp>
    </p:spTree>
    <p:extLst>
      <p:ext uri="{BB962C8B-B14F-4D97-AF65-F5344CB8AC3E}">
        <p14:creationId xmlns:p14="http://schemas.microsoft.com/office/powerpoint/2010/main" val="231192192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32D4-AB35-4349-9772-ACBA5218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lớp (1-layer) vs Một filter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B68B8C-5C8F-B242-8B07-402D121009EA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417638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98872A-6FF6-404E-8256-B155B9D751B7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1946636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5A71F3-4696-EB4F-BA38-EBC5C52625E2}"/>
              </a:ext>
            </a:extLst>
          </p:cNvPr>
          <p:cNvGraphicFramePr>
            <a:graphicFrameLocks noGrp="1"/>
          </p:cNvGraphicFramePr>
          <p:nvPr/>
        </p:nvGraphicFramePr>
        <p:xfrm>
          <a:off x="9173088" y="1600200"/>
          <a:ext cx="2409312" cy="233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BE7597-5AD5-8642-9430-134E8B31D515}"/>
                  </a:ext>
                </a:extLst>
              </p:cNvPr>
              <p:cNvSpPr txBox="1"/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BE7597-5AD5-8642-9430-134E8B31D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29" y="2427462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54490-F342-2242-88C7-3813866CCFCA}"/>
                  </a:ext>
                </a:extLst>
              </p:cNvPr>
              <p:cNvSpPr txBox="1"/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54490-F342-2242-88C7-3813866C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404" y="2424594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D57053E-22D0-5044-8950-F464972EFEE2}"/>
              </a:ext>
            </a:extLst>
          </p:cNvPr>
          <p:cNvSpPr txBox="1"/>
          <p:nvPr/>
        </p:nvSpPr>
        <p:spPr>
          <a:xfrm>
            <a:off x="1987366" y="4191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 x 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2DE16-6C0B-3C4C-8CA2-72E930575AFC}"/>
              </a:ext>
            </a:extLst>
          </p:cNvPr>
          <p:cNvSpPr txBox="1"/>
          <p:nvPr/>
        </p:nvSpPr>
        <p:spPr>
          <a:xfrm>
            <a:off x="6096000" y="348447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 x f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46225-3F0C-2E48-85D6-2B296074DF19}"/>
              </a:ext>
            </a:extLst>
          </p:cNvPr>
          <p:cNvSpPr txBox="1"/>
          <p:nvPr/>
        </p:nvSpPr>
        <p:spPr>
          <a:xfrm>
            <a:off x="10067402" y="39638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 x c </a:t>
            </a:r>
          </a:p>
        </p:txBody>
      </p:sp>
    </p:spTree>
    <p:extLst>
      <p:ext uri="{BB962C8B-B14F-4D97-AF65-F5344CB8AC3E}">
        <p14:creationId xmlns:p14="http://schemas.microsoft.com/office/powerpoint/2010/main" val="3839953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B271-D34F-1E40-8D6F-AD6B8058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classification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F1104A-9DC2-8641-AA93-6A0D0683DDCF}"/>
              </a:ext>
            </a:extLst>
          </p:cNvPr>
          <p:cNvCxnSpPr/>
          <p:nvPr/>
        </p:nvCxnSpPr>
        <p:spPr>
          <a:xfrm flipV="1">
            <a:off x="5361806" y="289712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4371E8-4626-BD47-8F3F-57CED502926A}"/>
              </a:ext>
            </a:extLst>
          </p:cNvPr>
          <p:cNvSpPr txBox="1"/>
          <p:nvPr/>
        </p:nvSpPr>
        <p:spPr>
          <a:xfrm>
            <a:off x="6695107" y="263551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CEB73-A86E-8144-9622-6960430B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057400"/>
            <a:ext cx="1798157" cy="1799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52D735-911A-9847-ACDF-539A8E791BA8}"/>
              </a:ext>
            </a:extLst>
          </p:cNvPr>
          <p:cNvSpPr txBox="1"/>
          <p:nvPr/>
        </p:nvSpPr>
        <p:spPr>
          <a:xfrm>
            <a:off x="3799613" y="383657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45E37-50AE-2145-A74E-E73B89EFAABA}"/>
              </a:ext>
            </a:extLst>
          </p:cNvPr>
          <p:cNvSpPr txBox="1"/>
          <p:nvPr/>
        </p:nvSpPr>
        <p:spPr>
          <a:xfrm>
            <a:off x="3963764" y="4571984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B668C-CF24-9D44-9E77-D74E4A21DDF6}"/>
              </a:ext>
            </a:extLst>
          </p:cNvPr>
          <p:cNvSpPr txBox="1"/>
          <p:nvPr/>
        </p:nvSpPr>
        <p:spPr>
          <a:xfrm>
            <a:off x="7417260" y="4571984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347366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32D4-AB35-4349-9772-ACBA5218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 lớp (3-layer) – 1 filter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B68B8C-5C8F-B242-8B07-402D1210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55059"/>
              </p:ext>
            </p:extLst>
          </p:nvPr>
        </p:nvGraphicFramePr>
        <p:xfrm>
          <a:off x="693827" y="1481498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98872A-6FF6-404E-8256-B155B9D75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355229"/>
              </p:ext>
            </p:extLst>
          </p:nvPr>
        </p:nvGraphicFramePr>
        <p:xfrm>
          <a:off x="5562600" y="1946636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5A71F3-4696-EB4F-BA38-EBC5C52625E2}"/>
              </a:ext>
            </a:extLst>
          </p:cNvPr>
          <p:cNvGraphicFramePr>
            <a:graphicFrameLocks noGrp="1"/>
          </p:cNvGraphicFramePr>
          <p:nvPr/>
        </p:nvGraphicFramePr>
        <p:xfrm>
          <a:off x="9173088" y="1600200"/>
          <a:ext cx="2409312" cy="233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BE7597-5AD5-8642-9430-134E8B31D515}"/>
                  </a:ext>
                </a:extLst>
              </p:cNvPr>
              <p:cNvSpPr txBox="1"/>
              <p:nvPr/>
            </p:nvSpPr>
            <p:spPr>
              <a:xfrm>
                <a:off x="4594157" y="2645209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BE7597-5AD5-8642-9430-134E8B31D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157" y="2645209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54490-F342-2242-88C7-3813866CCFCA}"/>
                  </a:ext>
                </a:extLst>
              </p:cNvPr>
              <p:cNvSpPr txBox="1"/>
              <p:nvPr/>
            </p:nvSpPr>
            <p:spPr>
              <a:xfrm>
                <a:off x="8064000" y="2651412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54490-F342-2242-88C7-3813866C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000" y="2651412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D57053E-22D0-5044-8950-F464972EFEE2}"/>
              </a:ext>
            </a:extLst>
          </p:cNvPr>
          <p:cNvSpPr txBox="1"/>
          <p:nvPr/>
        </p:nvSpPr>
        <p:spPr>
          <a:xfrm>
            <a:off x="1683531" y="48194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 x 6 x </a:t>
            </a:r>
            <a:r>
              <a:rPr lang="en-US">
                <a:solidFill>
                  <a:srgbClr val="FF0000"/>
                </a:solidFill>
              </a:rPr>
              <a:t>3</a:t>
            </a:r>
            <a:r>
              <a:rPr lang="en-US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2DE16-6C0B-3C4C-8CA2-72E930575AFC}"/>
              </a:ext>
            </a:extLst>
          </p:cNvPr>
          <p:cNvSpPr txBox="1"/>
          <p:nvPr/>
        </p:nvSpPr>
        <p:spPr>
          <a:xfrm>
            <a:off x="5628397" y="393691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 x 3 x 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46225-3F0C-2E48-85D6-2B296074DF19}"/>
              </a:ext>
            </a:extLst>
          </p:cNvPr>
          <p:cNvSpPr txBox="1"/>
          <p:nvPr/>
        </p:nvSpPr>
        <p:spPr>
          <a:xfrm>
            <a:off x="10067402" y="396383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x 4 x 1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D982611-D76E-0341-8E41-F26B3B982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08994"/>
              </p:ext>
            </p:extLst>
          </p:nvPr>
        </p:nvGraphicFramePr>
        <p:xfrm>
          <a:off x="377041" y="1666164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B21B889-67DC-F44D-AB45-036030629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636892"/>
              </p:ext>
            </p:extLst>
          </p:nvPr>
        </p:nvGraphicFramePr>
        <p:xfrm>
          <a:off x="108029" y="1909329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D097C45-77AB-7E4A-88CD-92414A788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685198"/>
              </p:ext>
            </p:extLst>
          </p:nvPr>
        </p:nvGraphicFramePr>
        <p:xfrm>
          <a:off x="5385416" y="2165637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3212C49-3677-AC4B-A630-D6664654C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309706"/>
              </p:ext>
            </p:extLst>
          </p:nvPr>
        </p:nvGraphicFramePr>
        <p:xfrm>
          <a:off x="5193842" y="2384637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14DDAE-DAFC-3B4C-9948-E0083FC20BBF}"/>
              </a:ext>
            </a:extLst>
          </p:cNvPr>
          <p:cNvSpPr txBox="1"/>
          <p:nvPr/>
        </p:nvSpPr>
        <p:spPr>
          <a:xfrm>
            <a:off x="3659216" y="5300163"/>
            <a:ext cx="6225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3 ứng với 3 kênh màu cơ bản: RGB (Red, Green, Blue)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219958-EFD3-104A-9B4C-B788190D581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590800" y="5188826"/>
            <a:ext cx="1068416" cy="52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4BD44E-B9EB-F34F-9F8E-9B6B737C445D}"/>
              </a:ext>
            </a:extLst>
          </p:cNvPr>
          <p:cNvSpPr txBox="1"/>
          <p:nvPr/>
        </p:nvSpPr>
        <p:spPr>
          <a:xfrm>
            <a:off x="4668890" y="4445417"/>
            <a:ext cx="7140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66FF"/>
                </a:solidFill>
              </a:rPr>
              <a:t>Chỉ số này đôi khi còn được gọi là số kênh (Number of chanels)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62DF71-3ECC-4B4E-9566-605F79881D8B}"/>
              </a:ext>
            </a:extLst>
          </p:cNvPr>
          <p:cNvCxnSpPr>
            <a:cxnSpLocks/>
            <a:stCxn id="18" idx="1"/>
            <a:endCxn id="9" idx="3"/>
          </p:cNvCxnSpPr>
          <p:nvPr/>
        </p:nvCxnSpPr>
        <p:spPr>
          <a:xfrm flipH="1">
            <a:off x="2804351" y="4860916"/>
            <a:ext cx="1864539" cy="14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348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32D4-AB35-4349-9772-ACBA5218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 lớp (3-layer) – 2 filters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B68B8C-5C8F-B242-8B07-402D1210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47881"/>
              </p:ext>
            </p:extLst>
          </p:nvPr>
        </p:nvGraphicFramePr>
        <p:xfrm>
          <a:off x="799836" y="1800353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5A71F3-4696-EB4F-BA38-EBC5C5262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50468"/>
              </p:ext>
            </p:extLst>
          </p:nvPr>
        </p:nvGraphicFramePr>
        <p:xfrm>
          <a:off x="9434379" y="1602177"/>
          <a:ext cx="2409312" cy="233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BE7597-5AD5-8642-9430-134E8B31D515}"/>
                  </a:ext>
                </a:extLst>
              </p:cNvPr>
              <p:cNvSpPr txBox="1"/>
              <p:nvPr/>
            </p:nvSpPr>
            <p:spPr>
              <a:xfrm>
                <a:off x="4754022" y="1876112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BE7597-5AD5-8642-9430-134E8B31D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022" y="1876112"/>
                <a:ext cx="470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54490-F342-2242-88C7-3813866CCFCA}"/>
                  </a:ext>
                </a:extLst>
              </p:cNvPr>
              <p:cNvSpPr txBox="1"/>
              <p:nvPr/>
            </p:nvSpPr>
            <p:spPr>
              <a:xfrm>
                <a:off x="8206633" y="3056909"/>
                <a:ext cx="551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54490-F342-2242-88C7-3813866CC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633" y="3056909"/>
                <a:ext cx="551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D57053E-22D0-5044-8950-F464972EFEE2}"/>
              </a:ext>
            </a:extLst>
          </p:cNvPr>
          <p:cNvSpPr txBox="1"/>
          <p:nvPr/>
        </p:nvSpPr>
        <p:spPr>
          <a:xfrm>
            <a:off x="1789540" y="50815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 x 6 x 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46225-3F0C-2E48-85D6-2B296074DF19}"/>
              </a:ext>
            </a:extLst>
          </p:cNvPr>
          <p:cNvSpPr txBox="1"/>
          <p:nvPr/>
        </p:nvSpPr>
        <p:spPr>
          <a:xfrm>
            <a:off x="9906000" y="4570474"/>
            <a:ext cx="11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 x 4 x </a:t>
            </a:r>
            <a:r>
              <a:rPr lang="en-US" b="1">
                <a:solidFill>
                  <a:srgbClr val="FF0000"/>
                </a:solidFill>
              </a:rPr>
              <a:t>2</a:t>
            </a:r>
            <a:r>
              <a:rPr lang="en-US"/>
              <a:t>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D982611-D76E-0341-8E41-F26B3B982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497436"/>
              </p:ext>
            </p:extLst>
          </p:nvPr>
        </p:nvGraphicFramePr>
        <p:xfrm>
          <a:off x="483050" y="1985019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B21B889-67DC-F44D-AB45-036030629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73729"/>
              </p:ext>
            </p:extLst>
          </p:nvPr>
        </p:nvGraphicFramePr>
        <p:xfrm>
          <a:off x="214038" y="2228184"/>
          <a:ext cx="3733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B92274-7654-1248-B7D3-E0262D687D2A}"/>
                  </a:ext>
                </a:extLst>
              </p:cNvPr>
              <p:cNvSpPr txBox="1"/>
              <p:nvPr/>
            </p:nvSpPr>
            <p:spPr>
              <a:xfrm>
                <a:off x="4771747" y="4388795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B92274-7654-1248-B7D3-E0262D687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47" y="4388795"/>
                <a:ext cx="470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FAB90E-F9A0-3A4E-910B-F3FE81E88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87903"/>
              </p:ext>
            </p:extLst>
          </p:nvPr>
        </p:nvGraphicFramePr>
        <p:xfrm>
          <a:off x="5867453" y="1243837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CAD4845-B3C5-6A44-9CDF-70E55DEAD143}"/>
              </a:ext>
            </a:extLst>
          </p:cNvPr>
          <p:cNvSpPr txBox="1"/>
          <p:nvPr/>
        </p:nvSpPr>
        <p:spPr>
          <a:xfrm>
            <a:off x="6194676" y="316420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 x 3 x 3 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9D256C-7331-2747-8F65-977930D92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27674"/>
              </p:ext>
            </p:extLst>
          </p:nvPr>
        </p:nvGraphicFramePr>
        <p:xfrm>
          <a:off x="5690269" y="1462838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E43583D-471A-BA4E-A499-584B6E8DB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876810"/>
              </p:ext>
            </p:extLst>
          </p:nvPr>
        </p:nvGraphicFramePr>
        <p:xfrm>
          <a:off x="5498695" y="1681838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893E8E8-8CA8-3B46-A42D-B6311EFCA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33234"/>
              </p:ext>
            </p:extLst>
          </p:nvPr>
        </p:nvGraphicFramePr>
        <p:xfrm>
          <a:off x="5867453" y="3938893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3C0100F-C896-9F4A-A6B2-5AF7C03161C7}"/>
              </a:ext>
            </a:extLst>
          </p:cNvPr>
          <p:cNvSpPr txBox="1"/>
          <p:nvPr/>
        </p:nvSpPr>
        <p:spPr>
          <a:xfrm>
            <a:off x="6194676" y="585925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 x 3 x 3 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0985D94-D7EE-294C-9655-5979A7CD3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48531"/>
              </p:ext>
            </p:extLst>
          </p:nvPr>
        </p:nvGraphicFramePr>
        <p:xfrm>
          <a:off x="5690269" y="4157894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BAFBFF3-A38F-A246-9DB9-3161BD4C7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60612"/>
              </p:ext>
            </p:extLst>
          </p:nvPr>
        </p:nvGraphicFramePr>
        <p:xfrm>
          <a:off x="5498695" y="4376894"/>
          <a:ext cx="1819488" cy="148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72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8C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98FA697-9DD0-1E4E-B0DA-6636628F3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438653"/>
              </p:ext>
            </p:extLst>
          </p:nvPr>
        </p:nvGraphicFramePr>
        <p:xfrm>
          <a:off x="9129832" y="1918031"/>
          <a:ext cx="2409312" cy="233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17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0071C0C4-B56C-D841-BFDF-217AE7DF780C}"/>
              </a:ext>
            </a:extLst>
          </p:cNvPr>
          <p:cNvSpPr/>
          <p:nvPr/>
        </p:nvSpPr>
        <p:spPr>
          <a:xfrm>
            <a:off x="7848600" y="1681838"/>
            <a:ext cx="358033" cy="417742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32BE4FB-5BB6-EE4D-B423-B32785E8B2BE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H="1" flipV="1">
            <a:off x="8206632" y="3770548"/>
            <a:ext cx="2537567" cy="1169258"/>
          </a:xfrm>
          <a:prstGeom prst="curvedConnector5">
            <a:avLst>
              <a:gd name="adj1" fmla="val 24210"/>
              <a:gd name="adj2" fmla="val 184278"/>
              <a:gd name="adj3" fmla="val 10070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C0504-59C0-CE4F-8CB7-26D8472C3352}"/>
              </a:ext>
            </a:extLst>
          </p:cNvPr>
          <p:cNvSpPr txBox="1"/>
          <p:nvPr/>
        </p:nvSpPr>
        <p:spPr>
          <a:xfrm>
            <a:off x="10933134" y="525553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FF0000"/>
                </a:solidFill>
              </a:rPr>
              <a:t>2 filters</a:t>
            </a:r>
          </a:p>
        </p:txBody>
      </p:sp>
    </p:spTree>
    <p:extLst>
      <p:ext uri="{BB962C8B-B14F-4D97-AF65-F5344CB8AC3E}">
        <p14:creationId xmlns:p14="http://schemas.microsoft.com/office/powerpoint/2010/main" val="1300816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43CE-5452-D54A-BF8E-45CCDE31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Tổng quát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C1159-D192-FC49-A46E-A4DEA1DBD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125200" cy="4525963"/>
          </a:xfrm>
        </p:spPr>
        <p:txBody>
          <a:bodyPr/>
          <a:lstStyle/>
          <a:p>
            <a:r>
              <a:rPr lang="en-US"/>
              <a:t>Đầu vào: </a:t>
            </a:r>
          </a:p>
          <a:p>
            <a:pPr lvl="1"/>
            <a:r>
              <a:rPr lang="en-US"/>
              <a:t>Bức ảnh kích thước </a:t>
            </a:r>
            <a:r>
              <a:rPr lang="en-US" b="1" i="1"/>
              <a:t>NxNx</a:t>
            </a:r>
            <a:r>
              <a:rPr lang="en-US" b="1" i="1">
                <a:solidFill>
                  <a:srgbClr val="FF0000"/>
                </a:solidFill>
              </a:rPr>
              <a:t>Nc</a:t>
            </a:r>
            <a:r>
              <a:rPr lang="en-US">
                <a:solidFill>
                  <a:srgbClr val="FF0000"/>
                </a:solidFill>
              </a:rPr>
              <a:t>, </a:t>
            </a:r>
            <a:r>
              <a:rPr lang="en-US"/>
              <a:t>với </a:t>
            </a:r>
            <a:r>
              <a:rPr lang="en-US">
                <a:solidFill>
                  <a:srgbClr val="FF0000"/>
                </a:solidFill>
              </a:rPr>
              <a:t>Nc</a:t>
            </a:r>
            <a:r>
              <a:rPr lang="en-US"/>
              <a:t> là số kênh (Number of chanels).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Nf </a:t>
            </a:r>
            <a:r>
              <a:rPr lang="en-US"/>
              <a:t>bộ lọc kích thước: </a:t>
            </a:r>
            <a:r>
              <a:rPr lang="en-US" b="1" i="1"/>
              <a:t>FxFxNc</a:t>
            </a:r>
            <a:r>
              <a:rPr lang="en-US"/>
              <a:t>. </a:t>
            </a:r>
          </a:p>
          <a:p>
            <a:pPr lvl="1"/>
            <a:r>
              <a:rPr lang="en-US"/>
              <a:t>Các thông số khác như: Padding (</a:t>
            </a:r>
            <a:r>
              <a:rPr lang="en-US" b="1"/>
              <a:t>P</a:t>
            </a:r>
            <a:r>
              <a:rPr lang="en-US"/>
              <a:t>), Strides (</a:t>
            </a:r>
            <a:r>
              <a:rPr lang="en-US" b="1"/>
              <a:t>S</a:t>
            </a:r>
            <a:r>
              <a:rPr lang="en-US"/>
              <a:t>).</a:t>
            </a:r>
          </a:p>
          <a:p>
            <a:r>
              <a:rPr lang="en-US"/>
              <a:t>Ma trận tích chập đầu ra: </a:t>
            </a:r>
            <a:r>
              <a:rPr lang="en-US" b="1" i="1"/>
              <a:t>CxCx</a:t>
            </a:r>
            <a:r>
              <a:rPr lang="en-US" b="1" i="1">
                <a:solidFill>
                  <a:srgbClr val="FF0000"/>
                </a:solidFill>
              </a:rPr>
              <a:t>Nf</a:t>
            </a:r>
            <a:r>
              <a:rPr lang="en-US"/>
              <a:t>, với Nf là </a:t>
            </a:r>
            <a:r>
              <a:rPr lang="en-US">
                <a:solidFill>
                  <a:srgbClr val="FF0000"/>
                </a:solidFill>
              </a:rPr>
              <a:t>số lượng bộ lọc </a:t>
            </a:r>
            <a:r>
              <a:rPr lang="en-US"/>
              <a:t>sử dụng (</a:t>
            </a:r>
            <a:r>
              <a:rPr lang="en-US" i="1">
                <a:solidFill>
                  <a:srgbClr val="008000"/>
                </a:solidFill>
              </a:rPr>
              <a:t>Nf = Number of filters</a:t>
            </a:r>
            <a:r>
              <a:rPr lang="en-US"/>
              <a:t>), trong đó:</a:t>
            </a:r>
          </a:p>
          <a:p>
            <a:pPr marL="0" indent="0" algn="ctr">
              <a:buNone/>
            </a:pPr>
            <a:r>
              <a:rPr lang="en-US"/>
              <a:t>C = </a:t>
            </a:r>
            <a:r>
              <a:rPr lang="en-US" b="1"/>
              <a:t>{</a:t>
            </a:r>
            <a:r>
              <a:rPr lang="en-US" b="1">
                <a:solidFill>
                  <a:srgbClr val="FF0000"/>
                </a:solidFill>
              </a:rPr>
              <a:t>(N – F + 2P)/S</a:t>
            </a:r>
            <a:r>
              <a:rPr lang="en-US" b="1"/>
              <a:t>}</a:t>
            </a:r>
            <a:r>
              <a:rPr lang="en-US" b="1">
                <a:solidFill>
                  <a:srgbClr val="FF0000"/>
                </a:solidFill>
              </a:rPr>
              <a:t> + 1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41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123C-ADCB-B44A-9E14-B133EA46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CF01-E4ED-E542-BFEE-CF7D3793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/>
          <a:lstStyle/>
          <a:p>
            <a:r>
              <a:rPr lang="en-US"/>
              <a:t>Ảnh đầu vào: 6x6x3.</a:t>
            </a:r>
          </a:p>
          <a:p>
            <a:r>
              <a:rPr lang="en-US"/>
              <a:t>2 Bộ lọc có kích thước: 3x3x3. </a:t>
            </a:r>
          </a:p>
          <a:p>
            <a:r>
              <a:rPr lang="en-US"/>
              <a:t>Padding: S = 0 và Stride là 1.</a:t>
            </a:r>
          </a:p>
          <a:p>
            <a:endParaRPr lang="en-US"/>
          </a:p>
          <a:p>
            <a:r>
              <a:rPr lang="en-US"/>
              <a:t>Ma trận đầu ra: C = ((N – F + 2P) / S) + 1 = ((6 – 3 + 0) / 1) + 1 =  4.</a:t>
            </a:r>
          </a:p>
          <a:p>
            <a:r>
              <a:rPr lang="en-US"/>
              <a:t>Có 2 bộ lọc. 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 Kích thước ma trận là: 4x4x2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0716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79CF-E214-47B1-9B59-40C80468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TÀI LIỆU THAM KHẢO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FE7648-3014-5F44-864C-96D96CF84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525963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Khoá học </a:t>
            </a:r>
            <a:r>
              <a:rPr lang="en-US" i="1">
                <a:solidFill>
                  <a:srgbClr val="FF0000"/>
                </a:solidFill>
              </a:rPr>
              <a:t>Neural Network and Deep learning</a:t>
            </a:r>
            <a:r>
              <a:rPr lang="en-US"/>
              <a:t>, deeplearning.ai.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Ian Goodfellow, Yoshua Bengio, Aaron Courvile, </a:t>
            </a:r>
            <a:r>
              <a:rPr lang="en-US" i="1">
                <a:solidFill>
                  <a:srgbClr val="FF0000"/>
                </a:solidFill>
              </a:rPr>
              <a:t>Deep learning</a:t>
            </a:r>
            <a:r>
              <a:rPr lang="en-US"/>
              <a:t>, MIT Press, 2016.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Andrew Ng., </a:t>
            </a:r>
            <a:r>
              <a:rPr lang="en-US" i="1">
                <a:solidFill>
                  <a:srgbClr val="FF0000"/>
                </a:solidFill>
              </a:rPr>
              <a:t>Machine Learning Yearning</a:t>
            </a:r>
            <a:r>
              <a:rPr lang="en-US"/>
              <a:t>. Link: </a:t>
            </a:r>
            <a:r>
              <a:rPr lang="en-US">
                <a:hlinkClick r:id="rId2"/>
              </a:rPr>
              <a:t>https://www.deeplearning.ai/machine-learning-yearning/</a:t>
            </a:r>
            <a:endParaRPr lang="en-US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Vũ Hữu Tiệp, </a:t>
            </a:r>
            <a:r>
              <a:rPr lang="en-US" i="1">
                <a:solidFill>
                  <a:srgbClr val="FF0000"/>
                </a:solidFill>
              </a:rPr>
              <a:t>Machine Learning cơ bản</a:t>
            </a:r>
            <a:r>
              <a:rPr lang="en-US"/>
              <a:t>, NXB Khoa học và Kỹ thuật, 2018.</a:t>
            </a:r>
          </a:p>
        </p:txBody>
      </p:sp>
    </p:spTree>
    <p:extLst>
      <p:ext uri="{BB962C8B-B14F-4D97-AF65-F5344CB8AC3E}">
        <p14:creationId xmlns:p14="http://schemas.microsoft.com/office/powerpoint/2010/main" val="23173428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899D-D04E-BF42-BCAB-0A7E78A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Oject detection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4C69F8-8F96-694C-A758-B970AF71CC04}"/>
              </a:ext>
            </a:extLst>
          </p:cNvPr>
          <p:cNvGrpSpPr/>
          <p:nvPr/>
        </p:nvGrpSpPr>
        <p:grpSpPr>
          <a:xfrm>
            <a:off x="4038600" y="1752600"/>
            <a:ext cx="3606800" cy="2608185"/>
            <a:chOff x="517103" y="4034110"/>
            <a:chExt cx="3606800" cy="260818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92BA9B-CAB1-BB47-BFA2-112CD20773C9}"/>
                </a:ext>
              </a:extLst>
            </p:cNvPr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A04F1F-FF41-9C46-BC66-D29AA6721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D104CE7-4A60-8C4C-ABF9-A79B39B6144B}"/>
              </a:ext>
            </a:extLst>
          </p:cNvPr>
          <p:cNvSpPr/>
          <p:nvPr/>
        </p:nvSpPr>
        <p:spPr>
          <a:xfrm>
            <a:off x="4419600" y="3048000"/>
            <a:ext cx="1143000" cy="60960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44D22-0EB8-6049-A6D6-74DBF0483F2F}"/>
              </a:ext>
            </a:extLst>
          </p:cNvPr>
          <p:cNvSpPr txBox="1"/>
          <p:nvPr/>
        </p:nvSpPr>
        <p:spPr>
          <a:xfrm>
            <a:off x="1676400" y="227582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car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3FC538-0AFE-284E-B46A-D5F33D992046}"/>
              </a:ext>
            </a:extLst>
          </p:cNvPr>
          <p:cNvCxnSpPr>
            <a:stCxn id="8" idx="3"/>
          </p:cNvCxnSpPr>
          <p:nvPr/>
        </p:nvCxnSpPr>
        <p:spPr>
          <a:xfrm>
            <a:off x="2361203" y="2537430"/>
            <a:ext cx="2058397" cy="80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744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5015-29B1-814A-8E12-053C8DA1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neural network size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2797C3-89CD-3A4B-B4AF-D0B444F72A3D}"/>
              </a:ext>
            </a:extLst>
          </p:cNvPr>
          <p:cNvGrpSpPr/>
          <p:nvPr/>
        </p:nvGrpSpPr>
        <p:grpSpPr>
          <a:xfrm>
            <a:off x="3810000" y="1417638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53E1653-DEC5-5C41-A25E-2008780370C8}"/>
                    </a:ext>
                  </a:extLst>
                </p:cNvPr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88FB89-5A2B-BE46-8F92-52FE075169FF}"/>
                </a:ext>
              </a:extLst>
            </p:cNvPr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FD3AE51-6070-1142-85EA-1682AE95F2F1}"/>
                      </a:ext>
                    </a:extLst>
                  </p:cNvPr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B6471D1-CA91-414E-AC9C-257C69C08EC2}"/>
                      </a:ext>
                    </a:extLst>
                  </p:cNvPr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CADB007-9861-0444-AE72-414441B82144}"/>
                  </a:ext>
                </a:extLst>
              </p:cNvPr>
              <p:cNvCxnSpPr>
                <a:stCxn id="5" idx="3"/>
                <a:endCxn id="12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D1E236C-A92C-4942-BDE0-0D9574665ABD}"/>
                  </a:ext>
                </a:extLst>
              </p:cNvPr>
              <p:cNvCxnSpPr>
                <a:stCxn id="7" idx="3"/>
                <a:endCxn id="14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661A60-2001-4247-9144-012171703845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56701FC-AA3F-7641-8134-8FC51CC0F1AF}"/>
                  </a:ext>
                </a:extLst>
              </p:cNvPr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8AAF1D5-0104-4643-AC40-573C3B203AE5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079EE40-50FF-E048-BB04-23BA7395697D}"/>
                  </a:ext>
                </a:extLst>
              </p:cNvPr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AAD751E-A3C5-B245-8815-648C54A020EF}"/>
                  </a:ext>
                </a:extLst>
              </p:cNvPr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935934A-EB65-A640-8FD7-1EA4D03A364B}"/>
                  </a:ext>
                </a:extLst>
              </p:cNvPr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1D5EEBB-77EF-9543-888A-29BD5BCE5DD9}"/>
                  </a:ext>
                </a:extLst>
              </p:cNvPr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DF15B8-AF00-0047-902E-7E07F2277C9C}"/>
                  </a:ext>
                </a:extLst>
              </p:cNvPr>
              <p:cNvCxnSpPr>
                <a:stCxn id="12" idx="6"/>
                <a:endCxn id="16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3CE2965-FC39-1141-B1AD-496D874B8058}"/>
                  </a:ext>
                </a:extLst>
              </p:cNvPr>
              <p:cNvCxnSpPr>
                <a:endCxn id="14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DB919B-B2C6-524A-9E16-0236A83786B8}"/>
                  </a:ext>
                </a:extLst>
              </p:cNvPr>
              <p:cNvCxnSpPr>
                <a:endCxn id="12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0673-A5FD-E049-B70F-138675A61C39}"/>
                  </a:ext>
                </a:extLst>
              </p:cNvPr>
              <p:cNvCxnSpPr>
                <a:stCxn id="5" idx="3"/>
                <a:endCxn id="14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470F9BE-69EC-F742-AE9F-E8A08D816069}"/>
                  </a:ext>
                </a:extLst>
              </p:cNvPr>
              <p:cNvCxnSpPr>
                <a:stCxn id="5" idx="3"/>
                <a:endCxn id="15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FAC98E7-72EC-FB41-B73C-54CB34F0CF9D}"/>
                  </a:ext>
                </a:extLst>
              </p:cNvPr>
              <p:cNvCxnSpPr>
                <a:stCxn id="7" idx="3"/>
                <a:endCxn id="15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91CC341-EBCB-5949-88A7-7287A89E2DD1}"/>
                      </a:ext>
                    </a:extLst>
                  </p:cNvPr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EE4F4AC5-2096-FA47-B2E6-6DCE827BE5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80BCD45-9078-AF4A-9674-2CA332154E4C}"/>
                  </a:ext>
                </a:extLst>
              </p:cNvPr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34A81BE-C4CE-F444-832B-A1F05DF9470A}"/>
                  </a:ext>
                </a:extLst>
              </p:cNvPr>
              <p:cNvCxnSpPr>
                <a:stCxn id="12" idx="6"/>
                <a:endCxn id="26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3C1BBF-77F7-0D4B-9227-AB2393CA4F42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46D9D2E-C8D5-8E43-BA8F-24A6C207BB56}"/>
                  </a:ext>
                </a:extLst>
              </p:cNvPr>
              <p:cNvCxnSpPr>
                <a:stCxn id="14" idx="6"/>
                <a:endCxn id="26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5778E56-5717-6A4D-AC93-62093B9F47AF}"/>
                      </a:ext>
                    </a:extLst>
                  </p:cNvPr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D0D1C52-0BCD-4442-B108-925DE83869EE}"/>
                  </a:ext>
                </a:extLst>
              </p:cNvPr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211844B-46EC-A145-AD7F-81C65896C27E}"/>
                  </a:ext>
                </a:extLst>
              </p:cNvPr>
              <p:cNvCxnSpPr>
                <a:stCxn id="15" idx="6"/>
                <a:endCxn id="31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1CA3140-2C8C-8F40-AA0E-ABCA30811F5C}"/>
                  </a:ext>
                </a:extLst>
              </p:cNvPr>
              <p:cNvCxnSpPr>
                <a:stCxn id="31" idx="6"/>
                <a:endCxn id="17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1D04F23-720E-CF45-AF5A-BEF7BD1A328D}"/>
                  </a:ext>
                </a:extLst>
              </p:cNvPr>
              <p:cNvCxnSpPr>
                <a:stCxn id="26" idx="6"/>
                <a:endCxn id="17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F948668-267C-7F4E-B69C-2E7F9D9F82B1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637F712-51C9-064E-BD61-8AC3DAC6A44F}"/>
                  </a:ext>
                </a:extLst>
              </p:cNvPr>
              <p:cNvCxnSpPr>
                <a:stCxn id="17" idx="6"/>
                <a:endCxn id="13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5680052-7290-2245-947E-E2586B138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48" y="1559362"/>
            <a:ext cx="1798157" cy="1799724"/>
          </a:xfrm>
          <a:prstGeom prst="rect">
            <a:avLst/>
          </a:prstGeom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07FAC75B-0712-0942-B116-6D1F6835ED3C}"/>
              </a:ext>
            </a:extLst>
          </p:cNvPr>
          <p:cNvSpPr/>
          <p:nvPr/>
        </p:nvSpPr>
        <p:spPr>
          <a:xfrm>
            <a:off x="2918216" y="2178333"/>
            <a:ext cx="683078" cy="43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7EBE52-05E7-8F48-B80A-576C39623F93}"/>
              </a:ext>
            </a:extLst>
          </p:cNvPr>
          <p:cNvSpPr txBox="1"/>
          <p:nvPr/>
        </p:nvSpPr>
        <p:spPr>
          <a:xfrm>
            <a:off x="399206" y="401012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64x64x3 = 12288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14775-E299-0D4F-8712-9762A1F991AF}"/>
              </a:ext>
            </a:extLst>
          </p:cNvPr>
          <p:cNvSpPr txBox="1"/>
          <p:nvPr/>
        </p:nvSpPr>
        <p:spPr>
          <a:xfrm>
            <a:off x="3262865" y="4010124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(1, 12288)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5FDA0-B615-1F4A-A680-EDCA3DE4653D}"/>
              </a:ext>
            </a:extLst>
          </p:cNvPr>
          <p:cNvSpPr txBox="1"/>
          <p:nvPr/>
        </p:nvSpPr>
        <p:spPr>
          <a:xfrm>
            <a:off x="4861542" y="4006570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(100,12288)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831028-D208-984D-86B0-F7286075DDF0}"/>
              </a:ext>
            </a:extLst>
          </p:cNvPr>
          <p:cNvSpPr/>
          <p:nvPr/>
        </p:nvSpPr>
        <p:spPr>
          <a:xfrm>
            <a:off x="5105400" y="1356898"/>
            <a:ext cx="609600" cy="20471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5FA418-1A80-F14A-B041-6F23059B2BC5}"/>
              </a:ext>
            </a:extLst>
          </p:cNvPr>
          <p:cNvSpPr txBox="1"/>
          <p:nvPr/>
        </p:nvSpPr>
        <p:spPr>
          <a:xfrm>
            <a:off x="5591551" y="341574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100 neural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09CC8E-5D42-9A4E-953C-4E2A785C0B84}"/>
              </a:ext>
            </a:extLst>
          </p:cNvPr>
          <p:cNvSpPr txBox="1"/>
          <p:nvPr/>
        </p:nvSpPr>
        <p:spPr>
          <a:xfrm>
            <a:off x="803733" y="5298638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 kênh màu cơ bản: RGB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6CE2FE-9C06-C643-9BDA-E7AB867C8C61}"/>
              </a:ext>
            </a:extLst>
          </p:cNvPr>
          <p:cNvCxnSpPr>
            <a:cxnSpLocks/>
          </p:cNvCxnSpPr>
          <p:nvPr/>
        </p:nvCxnSpPr>
        <p:spPr>
          <a:xfrm flipV="1">
            <a:off x="1523123" y="4466546"/>
            <a:ext cx="1" cy="83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0A6FB8-83DC-5B4C-B3D6-A1855F75FBA3}"/>
              </a:ext>
            </a:extLst>
          </p:cNvPr>
          <p:cNvSpPr txBox="1"/>
          <p:nvPr/>
        </p:nvSpPr>
        <p:spPr>
          <a:xfrm>
            <a:off x="8590708" y="4719240"/>
            <a:ext cx="3184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008000"/>
                </a:solidFill>
              </a:rPr>
              <a:t>Bức ảnh 64x64 rất nhỏ nhưng tốn khoảng 12 nghìn trọng số.</a:t>
            </a:r>
          </a:p>
        </p:txBody>
      </p:sp>
    </p:spTree>
    <p:extLst>
      <p:ext uri="{BB962C8B-B14F-4D97-AF65-F5344CB8AC3E}">
        <p14:creationId xmlns:p14="http://schemas.microsoft.com/office/powerpoint/2010/main" val="8797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5015-29B1-814A-8E12-053C8DA1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neural network size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2797C3-89CD-3A4B-B4AF-D0B444F72A3D}"/>
              </a:ext>
            </a:extLst>
          </p:cNvPr>
          <p:cNvGrpSpPr/>
          <p:nvPr/>
        </p:nvGrpSpPr>
        <p:grpSpPr>
          <a:xfrm>
            <a:off x="3810000" y="1417638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53E1653-DEC5-5C41-A25E-2008780370C8}"/>
                    </a:ext>
                  </a:extLst>
                </p:cNvPr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88FB89-5A2B-BE46-8F92-52FE075169FF}"/>
                </a:ext>
              </a:extLst>
            </p:cNvPr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FD3AE51-6070-1142-85EA-1682AE95F2F1}"/>
                      </a:ext>
                    </a:extLst>
                  </p:cNvPr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B6471D1-CA91-414E-AC9C-257C69C08EC2}"/>
                      </a:ext>
                    </a:extLst>
                  </p:cNvPr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CADB007-9861-0444-AE72-414441B82144}"/>
                  </a:ext>
                </a:extLst>
              </p:cNvPr>
              <p:cNvCxnSpPr>
                <a:stCxn id="5" idx="3"/>
                <a:endCxn id="12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D1E236C-A92C-4942-BDE0-0D9574665ABD}"/>
                  </a:ext>
                </a:extLst>
              </p:cNvPr>
              <p:cNvCxnSpPr>
                <a:stCxn id="7" idx="3"/>
                <a:endCxn id="14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661A60-2001-4247-9144-012171703845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56701FC-AA3F-7641-8134-8FC51CC0F1AF}"/>
                  </a:ext>
                </a:extLst>
              </p:cNvPr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8AAF1D5-0104-4643-AC40-573C3B203AE5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079EE40-50FF-E048-BB04-23BA7395697D}"/>
                  </a:ext>
                </a:extLst>
              </p:cNvPr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AAD751E-A3C5-B245-8815-648C54A020EF}"/>
                  </a:ext>
                </a:extLst>
              </p:cNvPr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935934A-EB65-A640-8FD7-1EA4D03A364B}"/>
                  </a:ext>
                </a:extLst>
              </p:cNvPr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1D5EEBB-77EF-9543-888A-29BD5BCE5DD9}"/>
                  </a:ext>
                </a:extLst>
              </p:cNvPr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DF15B8-AF00-0047-902E-7E07F2277C9C}"/>
                  </a:ext>
                </a:extLst>
              </p:cNvPr>
              <p:cNvCxnSpPr>
                <a:stCxn id="12" idx="6"/>
                <a:endCxn id="16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3CE2965-FC39-1141-B1AD-496D874B8058}"/>
                  </a:ext>
                </a:extLst>
              </p:cNvPr>
              <p:cNvCxnSpPr>
                <a:endCxn id="14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DB919B-B2C6-524A-9E16-0236A83786B8}"/>
                  </a:ext>
                </a:extLst>
              </p:cNvPr>
              <p:cNvCxnSpPr>
                <a:endCxn id="12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EC0673-A5FD-E049-B70F-138675A61C39}"/>
                  </a:ext>
                </a:extLst>
              </p:cNvPr>
              <p:cNvCxnSpPr>
                <a:stCxn id="5" idx="3"/>
                <a:endCxn id="14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470F9BE-69EC-F742-AE9F-E8A08D816069}"/>
                  </a:ext>
                </a:extLst>
              </p:cNvPr>
              <p:cNvCxnSpPr>
                <a:stCxn id="5" idx="3"/>
                <a:endCxn id="15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FAC98E7-72EC-FB41-B73C-54CB34F0CF9D}"/>
                  </a:ext>
                </a:extLst>
              </p:cNvPr>
              <p:cNvCxnSpPr>
                <a:stCxn id="7" idx="3"/>
                <a:endCxn id="15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91CC341-EBCB-5949-88A7-7287A89E2DD1}"/>
                      </a:ext>
                    </a:extLst>
                  </p:cNvPr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EE4F4AC5-2096-FA47-B2E6-6DCE827BE5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80BCD45-9078-AF4A-9674-2CA332154E4C}"/>
                  </a:ext>
                </a:extLst>
              </p:cNvPr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34A81BE-C4CE-F444-832B-A1F05DF9470A}"/>
                  </a:ext>
                </a:extLst>
              </p:cNvPr>
              <p:cNvCxnSpPr>
                <a:stCxn id="12" idx="6"/>
                <a:endCxn id="26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53C1BBF-77F7-0D4B-9227-AB2393CA4F42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46D9D2E-C8D5-8E43-BA8F-24A6C207BB56}"/>
                  </a:ext>
                </a:extLst>
              </p:cNvPr>
              <p:cNvCxnSpPr>
                <a:stCxn id="14" idx="6"/>
                <a:endCxn id="26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5778E56-5717-6A4D-AC93-62093B9F47AF}"/>
                      </a:ext>
                    </a:extLst>
                  </p:cNvPr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D0D1C52-0BCD-4442-B108-925DE83869EE}"/>
                  </a:ext>
                </a:extLst>
              </p:cNvPr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211844B-46EC-A145-AD7F-81C65896C27E}"/>
                  </a:ext>
                </a:extLst>
              </p:cNvPr>
              <p:cNvCxnSpPr>
                <a:stCxn id="15" idx="6"/>
                <a:endCxn id="31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1CA3140-2C8C-8F40-AA0E-ABCA30811F5C}"/>
                  </a:ext>
                </a:extLst>
              </p:cNvPr>
              <p:cNvCxnSpPr>
                <a:stCxn id="31" idx="6"/>
                <a:endCxn id="17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1D04F23-720E-CF45-AF5A-BEF7BD1A328D}"/>
                  </a:ext>
                </a:extLst>
              </p:cNvPr>
              <p:cNvCxnSpPr>
                <a:stCxn id="26" idx="6"/>
                <a:endCxn id="17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F948668-267C-7F4E-B69C-2E7F9D9F82B1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637F712-51C9-064E-BD61-8AC3DAC6A44F}"/>
                  </a:ext>
                </a:extLst>
              </p:cNvPr>
              <p:cNvCxnSpPr>
                <a:stCxn id="17" idx="6"/>
                <a:endCxn id="13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7FAC75B-0712-0942-B116-6D1F6835ED3C}"/>
              </a:ext>
            </a:extLst>
          </p:cNvPr>
          <p:cNvSpPr/>
          <p:nvPr/>
        </p:nvSpPr>
        <p:spPr>
          <a:xfrm>
            <a:off x="2918216" y="2178333"/>
            <a:ext cx="683078" cy="43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7EBE52-05E7-8F48-B80A-576C39623F93}"/>
              </a:ext>
            </a:extLst>
          </p:cNvPr>
          <p:cNvSpPr txBox="1"/>
          <p:nvPr/>
        </p:nvSpPr>
        <p:spPr>
          <a:xfrm>
            <a:off x="65436" y="4001104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1000x1000x3 = 3M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14775-E299-0D4F-8712-9762A1F991AF}"/>
              </a:ext>
            </a:extLst>
          </p:cNvPr>
          <p:cNvSpPr txBox="1"/>
          <p:nvPr/>
        </p:nvSpPr>
        <p:spPr>
          <a:xfrm>
            <a:off x="3262865" y="4010124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(1, 3M)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5FDA0-B615-1F4A-A680-EDCA3DE4653D}"/>
              </a:ext>
            </a:extLst>
          </p:cNvPr>
          <p:cNvSpPr txBox="1"/>
          <p:nvPr/>
        </p:nvSpPr>
        <p:spPr>
          <a:xfrm>
            <a:off x="4861542" y="4006570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(100,3M)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831028-D208-984D-86B0-F7286075DDF0}"/>
              </a:ext>
            </a:extLst>
          </p:cNvPr>
          <p:cNvSpPr/>
          <p:nvPr/>
        </p:nvSpPr>
        <p:spPr>
          <a:xfrm>
            <a:off x="5105400" y="1356898"/>
            <a:ext cx="609600" cy="20471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5FA418-1A80-F14A-B041-6F23059B2BC5}"/>
              </a:ext>
            </a:extLst>
          </p:cNvPr>
          <p:cNvSpPr txBox="1"/>
          <p:nvPr/>
        </p:nvSpPr>
        <p:spPr>
          <a:xfrm>
            <a:off x="5591551" y="341574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100 neural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09CC8E-5D42-9A4E-953C-4E2A785C0B84}"/>
              </a:ext>
            </a:extLst>
          </p:cNvPr>
          <p:cNvSpPr txBox="1"/>
          <p:nvPr/>
        </p:nvSpPr>
        <p:spPr>
          <a:xfrm>
            <a:off x="803733" y="5298638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 kênh màu cơ bản: RGB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6CE2FE-9C06-C643-9BDA-E7AB867C8C61}"/>
              </a:ext>
            </a:extLst>
          </p:cNvPr>
          <p:cNvCxnSpPr>
            <a:cxnSpLocks/>
          </p:cNvCxnSpPr>
          <p:nvPr/>
        </p:nvCxnSpPr>
        <p:spPr>
          <a:xfrm flipV="1">
            <a:off x="1905000" y="4431068"/>
            <a:ext cx="1" cy="83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0A6FB8-83DC-5B4C-B3D6-A1855F75FBA3}"/>
              </a:ext>
            </a:extLst>
          </p:cNvPr>
          <p:cNvSpPr txBox="1"/>
          <p:nvPr/>
        </p:nvSpPr>
        <p:spPr>
          <a:xfrm>
            <a:off x="8445657" y="4392968"/>
            <a:ext cx="318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008000"/>
                </a:solidFill>
              </a:rPr>
              <a:t>Một bức ảnh 1000x1000 tốn gần 3 triệu trọng số !!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07E385C-36F5-AC44-99AD-1CE9569C3B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600" y="1255872"/>
            <a:ext cx="2284755" cy="22848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4BE4AE4-11D7-7E4E-AF52-61C5AD9D93FE}"/>
              </a:ext>
            </a:extLst>
          </p:cNvPr>
          <p:cNvSpPr txBox="1"/>
          <p:nvPr/>
        </p:nvSpPr>
        <p:spPr>
          <a:xfrm>
            <a:off x="4853416" y="5725545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99"/>
                </a:solidFill>
              </a:rPr>
              <a:t>Làm sao để giảm kích thước của 1 lớp ? </a:t>
            </a:r>
          </a:p>
        </p:txBody>
      </p:sp>
    </p:spTree>
    <p:extLst>
      <p:ext uri="{BB962C8B-B14F-4D97-AF65-F5344CB8AC3E}">
        <p14:creationId xmlns:p14="http://schemas.microsoft.com/office/powerpoint/2010/main" val="3592987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CD-DD3C-F549-B246-8D468BF2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0"/>
            <a:ext cx="10972800" cy="1143000"/>
          </a:xfrm>
        </p:spPr>
        <p:txBody>
          <a:bodyPr/>
          <a:lstStyle/>
          <a:p>
            <a:pPr algn="l"/>
            <a:r>
              <a:rPr lang="en-US"/>
              <a:t>Tích chập (convolutional)</a:t>
            </a:r>
          </a:p>
        </p:txBody>
      </p:sp>
    </p:spTree>
    <p:extLst>
      <p:ext uri="{BB962C8B-B14F-4D97-AF65-F5344CB8AC3E}">
        <p14:creationId xmlns:p14="http://schemas.microsoft.com/office/powerpoint/2010/main" val="258532215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5218</TotalTime>
  <Words>3845</Words>
  <Application>Microsoft Macintosh PowerPoint</Application>
  <PresentationFormat>Widescreen</PresentationFormat>
  <Paragraphs>2117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Cambria Math</vt:lpstr>
      <vt:lpstr>Century Schoolbook</vt:lpstr>
      <vt:lpstr>Default Design</vt:lpstr>
      <vt:lpstr>CHƯƠNG 4 MẠNG NEURAL TÍCH CHẬP (P1)</vt:lpstr>
      <vt:lpstr>NỘI DUNG</vt:lpstr>
      <vt:lpstr>Dẫn nhập</vt:lpstr>
      <vt:lpstr>Các bài toán trong Computer Vision</vt:lpstr>
      <vt:lpstr>Image classification</vt:lpstr>
      <vt:lpstr>Oject detection</vt:lpstr>
      <vt:lpstr>Deep neural network size</vt:lpstr>
      <vt:lpstr>Deep neural network size</vt:lpstr>
      <vt:lpstr>Tích chập (convolutional)</vt:lpstr>
      <vt:lpstr>Giới thiệu 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Ảnh hưởng của việc tích chập</vt:lpstr>
      <vt:lpstr>Công thức tính ma trận tích chập</vt:lpstr>
      <vt:lpstr>Padding &amp; Strides </vt:lpstr>
      <vt:lpstr>Padding</vt:lpstr>
      <vt:lpstr>Ví dụ</vt:lpstr>
      <vt:lpstr>Công thức tính ma trận tích chập khi có padding P</vt:lpstr>
      <vt:lpstr>Valid and same convolution </vt:lpstr>
      <vt:lpstr>Lưu ý</vt:lpstr>
      <vt:lpstr>Strides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Công thức tính ma trận tích chập khi có padding P và Stride S</vt:lpstr>
      <vt:lpstr>Tích chập trên nhiều lớp</vt:lpstr>
      <vt:lpstr>Một lớp (1-layer) vs Một filter</vt:lpstr>
      <vt:lpstr>Ba lớp (3-layer) – 1 filter</vt:lpstr>
      <vt:lpstr>Ba lớp (3-layer) – 2 filters</vt:lpstr>
      <vt:lpstr>Tổng quát</vt:lpstr>
      <vt:lpstr>Ví dụ</vt:lpstr>
      <vt:lpstr>TÀI LIỆU THAM KHẢO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 cc</dc:title>
  <dc:creator>Hong</dc:creator>
  <cp:lastModifiedBy>Lưu Thanh Sơn</cp:lastModifiedBy>
  <cp:revision>851</cp:revision>
  <cp:lastPrinted>2019-06-18T07:05:10Z</cp:lastPrinted>
  <dcterms:created xsi:type="dcterms:W3CDTF">2008-06-14T04:13:27Z</dcterms:created>
  <dcterms:modified xsi:type="dcterms:W3CDTF">2021-05-28T03:59:56Z</dcterms:modified>
</cp:coreProperties>
</file>